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x="18288000" cy="10287000"/>
  <p:notesSz cx="6858000" cy="9144000"/>
  <p:embeddedFontLst>
    <p:embeddedFont>
      <p:font typeface="Arial Bold" charset="1" panose="020B0802020202020204"/>
      <p:regular r:id="rId62"/>
    </p:embeddedFont>
    <p:embeddedFont>
      <p:font typeface="Arial" charset="1" panose="020B0502020202020204"/>
      <p:regular r:id="rId64"/>
    </p:embeddedFont>
    <p:embeddedFont>
      <p:font typeface="Arial Bold Italics" charset="1" panose="020B0802020202090204"/>
      <p:regular r:id="rId68"/>
    </p:embeddedFont>
    <p:embeddedFont>
      <p:font typeface="Roboto" charset="1" panose="02000000000000000000"/>
      <p:regular r:id="rId70"/>
    </p:embeddedFont>
    <p:embeddedFont>
      <p:font typeface="Arimo Bold" charset="1" panose="020B0704020202020204"/>
      <p:regular r:id="rId81"/>
    </p:embeddedFont>
    <p:embeddedFont>
      <p:font typeface="Arimo" charset="1" panose="020B0604020202020204"/>
      <p:regular r:id="rId82"/>
    </p:embeddedFont>
    <p:embeddedFont>
      <p:font typeface="Arial Italics" charset="1" panose="020B0502020202090204"/>
      <p:regular r:id="rId90"/>
    </p:embeddedFont>
    <p:embeddedFont>
      <p:font typeface="Roboto Bold" charset="1" panose="02000000000000000000"/>
      <p:regular r:id="rId103"/>
    </p:embeddedFont>
    <p:embeddedFont>
      <p:font typeface="Canva Sans Bold" charset="1" panose="020B0803030501040103"/>
      <p:regular r:id="rId105"/>
    </p:embeddedFont>
    <p:embeddedFont>
      <p:font typeface="Canva Sans" charset="1" panose="020B0503030501040103"/>
      <p:regular r:id="rId106"/>
    </p:embeddedFont>
    <p:embeddedFont>
      <p:font typeface="Gagalin" charset="1" panose="00000500000000000000"/>
      <p:regular r:id="rId10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notesSlides/notesSlide33.xml" Type="http://schemas.openxmlformats.org/officeDocument/2006/relationships/notesSlide"/><Relationship Id="rId101" Target="notesSlides/notesSlide34.xml" Type="http://schemas.openxmlformats.org/officeDocument/2006/relationships/notesSlide"/><Relationship Id="rId102" Target="notesSlides/notesSlide35.xml" Type="http://schemas.openxmlformats.org/officeDocument/2006/relationships/notesSlide"/><Relationship Id="rId103" Target="fonts/font103.fntdata" Type="http://schemas.openxmlformats.org/officeDocument/2006/relationships/font"/><Relationship Id="rId104" Target="notesSlides/notesSlide36.xml" Type="http://schemas.openxmlformats.org/officeDocument/2006/relationships/notesSlide"/><Relationship Id="rId105" Target="fonts/font105.fntdata" Type="http://schemas.openxmlformats.org/officeDocument/2006/relationships/font"/><Relationship Id="rId106" Target="fonts/font106.fntdata" Type="http://schemas.openxmlformats.org/officeDocument/2006/relationships/font"/><Relationship Id="rId107" Target="notesSlides/notesSlide37.xml" Type="http://schemas.openxmlformats.org/officeDocument/2006/relationships/notesSlide"/><Relationship Id="rId108" Target="fonts/font108.fntdata" Type="http://schemas.openxmlformats.org/officeDocument/2006/relationships/font"/><Relationship Id="rId109" Target="notesSlides/notesSlide38.xml" Type="http://schemas.openxmlformats.org/officeDocument/2006/relationships/notesSlide"/><Relationship Id="rId11" Target="slides/slide6.xml" Type="http://schemas.openxmlformats.org/officeDocument/2006/relationships/slide"/><Relationship Id="rId110" Target="notesSlides/notesSlide39.xml" Type="http://schemas.openxmlformats.org/officeDocument/2006/relationships/notesSlide"/><Relationship Id="rId111" Target="notesSlides/notesSlide40.xml" Type="http://schemas.openxmlformats.org/officeDocument/2006/relationships/notesSlide"/><Relationship Id="rId112" Target="notesSlides/notesSlide41.xml" Type="http://schemas.openxmlformats.org/officeDocument/2006/relationships/notesSlide"/><Relationship Id="rId113" Target="notesSlides/notesSlide42.xml" Type="http://schemas.openxmlformats.org/officeDocument/2006/relationships/notesSlide"/><Relationship Id="rId114" Target="notesSlides/notesSlide43.xml" Type="http://schemas.openxmlformats.org/officeDocument/2006/relationships/notesSlide"/><Relationship Id="rId115" Target="notesSlides/notesSlide44.xml" Type="http://schemas.openxmlformats.org/officeDocument/2006/relationships/notesSlide"/><Relationship Id="rId116" Target="notesSlides/notesSlide45.xml" Type="http://schemas.openxmlformats.org/officeDocument/2006/relationships/notesSlide"/><Relationship Id="rId117" Target="notesSlides/notesSlide46.xml" Type="http://schemas.openxmlformats.org/officeDocument/2006/relationships/notesSlide"/><Relationship Id="rId118" Target="notesSlides/notesSlide47.xml" Type="http://schemas.openxmlformats.org/officeDocument/2006/relationships/notesSlide"/><Relationship Id="rId119" Target="notesSlides/notesSlide48.xml" Type="http://schemas.openxmlformats.org/officeDocument/2006/relationships/notesSlide"/><Relationship Id="rId12" Target="slides/slide7.xml" Type="http://schemas.openxmlformats.org/officeDocument/2006/relationships/slide"/><Relationship Id="rId120" Target="notesSlides/notesSlide49.xml" Type="http://schemas.openxmlformats.org/officeDocument/2006/relationships/notesSlide"/><Relationship Id="rId121" Target="notesSlides/notesSlide50.xml" Type="http://schemas.openxmlformats.org/officeDocument/2006/relationships/notesSlide"/><Relationship Id="rId122" Target="notesSlides/notesSlide51.xml" Type="http://schemas.openxmlformats.org/officeDocument/2006/relationships/notesSlide"/><Relationship Id="rId123" Target="notesSlides/notesSlide52.xml" Type="http://schemas.openxmlformats.org/officeDocument/2006/relationships/notesSlide"/><Relationship Id="rId124" Target="notesSlides/notesSlide53.xml" Type="http://schemas.openxmlformats.org/officeDocument/2006/relationships/note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notesMasters/notesMaster1.xml" Type="http://schemas.openxmlformats.org/officeDocument/2006/relationships/notesMaster"/><Relationship Id="rId6" Target="slides/slide1.xml" Type="http://schemas.openxmlformats.org/officeDocument/2006/relationships/slide"/><Relationship Id="rId60" Target="theme/theme2.xml" Type="http://schemas.openxmlformats.org/officeDocument/2006/relationships/theme"/><Relationship Id="rId61" Target="notesSlides/notesSlide1.xml" Type="http://schemas.openxmlformats.org/officeDocument/2006/relationships/notesSlide"/><Relationship Id="rId62" Target="fonts/font62.fntdata" Type="http://schemas.openxmlformats.org/officeDocument/2006/relationships/font"/><Relationship Id="rId63" Target="notesSlides/notesSlide2.xml" Type="http://schemas.openxmlformats.org/officeDocument/2006/relationships/notesSlide"/><Relationship Id="rId64" Target="fonts/font64.fntdata" Type="http://schemas.openxmlformats.org/officeDocument/2006/relationships/font"/><Relationship Id="rId65" Target="notesSlides/notesSlide3.xml" Type="http://schemas.openxmlformats.org/officeDocument/2006/relationships/notesSlide"/><Relationship Id="rId66" Target="notesSlides/notesSlide4.xml" Type="http://schemas.openxmlformats.org/officeDocument/2006/relationships/notesSlide"/><Relationship Id="rId67" Target="notesSlides/notesSlide5.xml" Type="http://schemas.openxmlformats.org/officeDocument/2006/relationships/notesSlide"/><Relationship Id="rId68" Target="fonts/font68.fntdata" Type="http://schemas.openxmlformats.org/officeDocument/2006/relationships/font"/><Relationship Id="rId69" Target="notesSlides/notesSlide6.xml" Type="http://schemas.openxmlformats.org/officeDocument/2006/relationships/notesSlide"/><Relationship Id="rId7" Target="slides/slide2.xml" Type="http://schemas.openxmlformats.org/officeDocument/2006/relationships/slide"/><Relationship Id="rId70" Target="fonts/font70.fntdata" Type="http://schemas.openxmlformats.org/officeDocument/2006/relationships/font"/><Relationship Id="rId71" Target="notesSlides/notesSlide7.xml" Type="http://schemas.openxmlformats.org/officeDocument/2006/relationships/notesSlide"/><Relationship Id="rId72" Target="notesSlides/notesSlide8.xml" Type="http://schemas.openxmlformats.org/officeDocument/2006/relationships/notesSlide"/><Relationship Id="rId73" Target="notesSlides/notesSlide9.xml" Type="http://schemas.openxmlformats.org/officeDocument/2006/relationships/notesSlide"/><Relationship Id="rId74" Target="notesSlides/notesSlide10.xml" Type="http://schemas.openxmlformats.org/officeDocument/2006/relationships/notesSlide"/><Relationship Id="rId75" Target="notesSlides/notesSlide11.xml" Type="http://schemas.openxmlformats.org/officeDocument/2006/relationships/notesSlide"/><Relationship Id="rId76" Target="notesSlides/notesSlide12.xml" Type="http://schemas.openxmlformats.org/officeDocument/2006/relationships/notesSlide"/><Relationship Id="rId77" Target="notesSlides/notesSlide13.xml" Type="http://schemas.openxmlformats.org/officeDocument/2006/relationships/notesSlide"/><Relationship Id="rId78" Target="notesSlides/notesSlide14.xml" Type="http://schemas.openxmlformats.org/officeDocument/2006/relationships/notesSlide"/><Relationship Id="rId79" Target="notesSlides/notesSlide15.xml" Type="http://schemas.openxmlformats.org/officeDocument/2006/relationships/notesSlide"/><Relationship Id="rId8" Target="slides/slide3.xml" Type="http://schemas.openxmlformats.org/officeDocument/2006/relationships/slide"/><Relationship Id="rId80" Target="notesSlides/notesSlide16.xml" Type="http://schemas.openxmlformats.org/officeDocument/2006/relationships/notesSlide"/><Relationship Id="rId81" Target="fonts/font81.fntdata" Type="http://schemas.openxmlformats.org/officeDocument/2006/relationships/font"/><Relationship Id="rId82" Target="fonts/font82.fntdata" Type="http://schemas.openxmlformats.org/officeDocument/2006/relationships/font"/><Relationship Id="rId83" Target="notesSlides/notesSlide17.xml" Type="http://schemas.openxmlformats.org/officeDocument/2006/relationships/notesSlide"/><Relationship Id="rId84" Target="notesSlides/notesSlide18.xml" Type="http://schemas.openxmlformats.org/officeDocument/2006/relationships/notesSlide"/><Relationship Id="rId85" Target="notesSlides/notesSlide19.xml" Type="http://schemas.openxmlformats.org/officeDocument/2006/relationships/notesSlide"/><Relationship Id="rId86" Target="notesSlides/notesSlide20.xml" Type="http://schemas.openxmlformats.org/officeDocument/2006/relationships/notesSlide"/><Relationship Id="rId87" Target="notesSlides/notesSlide21.xml" Type="http://schemas.openxmlformats.org/officeDocument/2006/relationships/notesSlide"/><Relationship Id="rId88" Target="notesSlides/notesSlide22.xml" Type="http://schemas.openxmlformats.org/officeDocument/2006/relationships/notesSlide"/><Relationship Id="rId89" Target="notesSlides/notesSlide23.xml" Type="http://schemas.openxmlformats.org/officeDocument/2006/relationships/notesSlide"/><Relationship Id="rId9" Target="slides/slide4.xml" Type="http://schemas.openxmlformats.org/officeDocument/2006/relationships/slide"/><Relationship Id="rId90" Target="fonts/font90.fntdata" Type="http://schemas.openxmlformats.org/officeDocument/2006/relationships/font"/><Relationship Id="rId91" Target="notesSlides/notesSlide24.xml" Type="http://schemas.openxmlformats.org/officeDocument/2006/relationships/notesSlide"/><Relationship Id="rId92" Target="notesSlides/notesSlide25.xml" Type="http://schemas.openxmlformats.org/officeDocument/2006/relationships/notesSlide"/><Relationship Id="rId93" Target="notesSlides/notesSlide26.xml" Type="http://schemas.openxmlformats.org/officeDocument/2006/relationships/notesSlide"/><Relationship Id="rId94" Target="notesSlides/notesSlide27.xml" Type="http://schemas.openxmlformats.org/officeDocument/2006/relationships/notesSlide"/><Relationship Id="rId95" Target="notesSlides/notesSlide28.xml" Type="http://schemas.openxmlformats.org/officeDocument/2006/relationships/notesSlide"/><Relationship Id="rId96" Target="notesSlides/notesSlide29.xml" Type="http://schemas.openxmlformats.org/officeDocument/2006/relationships/notesSlide"/><Relationship Id="rId97" Target="notesSlides/notesSlide30.xml" Type="http://schemas.openxmlformats.org/officeDocument/2006/relationships/notesSlide"/><Relationship Id="rId98" Target="notesSlides/notesSlide31.xml" Type="http://schemas.openxmlformats.org/officeDocument/2006/relationships/notesSlide"/><Relationship Id="rId99" Target="notesSlides/notesSlide32.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4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4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4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4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4.xml" Type="http://schemas.openxmlformats.org/officeDocument/2006/relationships/slide"/></Relationships>
</file>

<file path=ppt/notesSlides/_rels/notesSlide4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_rels/notesSlide4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6.xml" Type="http://schemas.openxmlformats.org/officeDocument/2006/relationships/slide"/></Relationships>
</file>

<file path=ppt/notesSlides/_rels/notesSlide4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7.xml" Type="http://schemas.openxmlformats.org/officeDocument/2006/relationships/slide"/></Relationships>
</file>

<file path=ppt/notesSlides/_rels/notesSlide4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8.xml" Type="http://schemas.openxmlformats.org/officeDocument/2006/relationships/slide"/></Relationships>
</file>

<file path=ppt/notesSlides/_rels/notesSlide4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9.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0.xml" Type="http://schemas.openxmlformats.org/officeDocument/2006/relationships/slide"/></Relationships>
</file>

<file path=ppt/notesSlides/_rels/notesSlide5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1.xml" Type="http://schemas.openxmlformats.org/officeDocument/2006/relationships/slide"/></Relationships>
</file>

<file path=ppt/notesSlides/_rels/notesSlide5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2.xml" Type="http://schemas.openxmlformats.org/officeDocument/2006/relationships/slide"/></Relationships>
</file>

<file path=ppt/notesSlides/_rels/notesSlide5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3.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‹#›Script</a:t>
            </a:r>
          </a:p>
          <a:p>
            <a:r>
              <a:rPr lang="en-US"/>
              <a:t/>
            </a:r>
          </a:p>
          <a:p>
            <a:r>
              <a:rPr lang="en-US"/>
              <a:t>- CheckWin(): Check if the grid is filled by the same player vertically, horizontally or diagonally</a:t>
            </a:r>
          </a:p>
          <a:p>
            <a:r>
              <a:rPr lang="en-US"/>
              <a:t/>
            </a:r>
          </a:p>
          <a:p>
            <a:r>
              <a:rPr lang="en-US"/>
              <a:t>- CheckDraw(): check if there is an empty grid. If yes, return false. If all grids are filled and there is no winner, return true.</a:t>
            </a:r>
          </a:p>
          <a:p>
            <a:r>
              <a:rPr lang="en-US"/>
              <a:t/>
            </a:r>
          </a:p>
          <a:p>
            <a:r>
              <a:rPr lang="en-US"/>
              <a:t>- HandlePlayerTurn(): Handles the player moves, button clicks, winning animation, sound effects and change the current player after player has made a move.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Terence’s slides</a:t>
            </a:r>
          </a:p>
          <a:p>
            <a:r>
              <a:rPr lang="en-US"/>
              <a:t>‹#›Script</a:t>
            </a:r>
          </a:p>
          <a:p>
            <a:r>
              <a:rPr lang="en-US"/>
              <a:t>Thank you, Jian Xin, for your contributions. Hi Prof Lawrence, I’m Terence, and I’m here to share my contributions to this project. My work can be summarized into three main areas: Minimax, the Hint System, and Report Writing. Each of these areas highlights specific tasks and innovations I brought to the project.</a:t>
            </a:r>
          </a:p>
          <a:p>
            <a:r>
              <a:rPr lang="en-US"/>
              <a:t/>
            </a:r>
          </a:p>
          <a:p>
            <a:r>
              <a:rPr lang="en-US"/>
              <a:t>Starting with Minimax:</a:t>
            </a:r>
          </a:p>
          <a:p>
            <a:r>
              <a:rPr lang="en-US"/>
              <a:t>In addition to implementing the full Minimax algorithm, I designed a depth-limited version of Minimax to introduce suboptimal moves. </a:t>
            </a:r>
          </a:p>
          <a:p>
            <a:r>
              <a:rPr lang="en-US"/>
              <a:t/>
            </a:r>
          </a:p>
          <a:p>
            <a:r>
              <a:rPr lang="en-US"/>
              <a:t>I also optimized the Minimax algorithm by integrating Alpha-Beta Pruning. </a:t>
            </a:r>
          </a:p>
          <a:p>
            <a:r>
              <a:rPr lang="en-US"/>
              <a:t/>
            </a:r>
          </a:p>
          <a:p>
            <a:r>
              <a:rPr lang="en-US"/>
              <a:t>Next, the Hint System:</a:t>
            </a:r>
          </a:p>
          <a:p>
            <a:r>
              <a:rPr lang="en-US"/>
              <a:t>I developed a dynamic hint system designed to assist players during gameplay. The system is tailored for both single-player and two-player modes, ensuring that hints remain helpful and fair in all game scenarios. </a:t>
            </a:r>
          </a:p>
          <a:p>
            <a:r>
              <a:rPr lang="en-US"/>
              <a:t/>
            </a:r>
          </a:p>
          <a:p>
            <a:r>
              <a:rPr lang="en-US"/>
              <a:t>Lastly, Report Writing:</a:t>
            </a:r>
          </a:p>
          <a:p>
            <a:r>
              <a:rPr lang="en-US"/>
              <a:t>I contributed to documenting the system in detail, ensuring clarity and ease of understanding. My focus was on providing clear explanations for the implementation of Minimax, Alpha-Beta Pruning, and the Hint System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Terence's slide</a:t>
            </a:r>
          </a:p>
          <a:p>
            <a:r>
              <a:rPr lang="en-US"/>
              <a:t>‹#›Script</a:t>
            </a:r>
          </a:p>
          <a:p>
            <a:r>
              <a:rPr lang="en-US"/>
              <a:t>Minimax algorithm</a:t>
            </a:r>
          </a:p>
          <a:p>
            <a:r>
              <a:rPr lang="en-US"/>
              <a:t/>
            </a:r>
          </a:p>
          <a:p>
            <a:r>
              <a:rPr lang="en-US"/>
              <a:t>Maximizing player which is the AI: Selects the move with the maximum score.</a:t>
            </a:r>
          </a:p>
          <a:p>
            <a:r>
              <a:rPr lang="en-US"/>
              <a:t>Minimizing player who is playing against Ai: Selects the move with the minimum score.</a:t>
            </a:r>
          </a:p>
          <a:p>
            <a:r>
              <a:rPr lang="en-US"/>
              <a:t/>
            </a:r>
          </a:p>
          <a:p>
            <a:r>
              <a:rPr lang="en-US"/>
              <a:t>Explores all possible game states until terminal states (win, lose, or draw).</a:t>
            </a:r>
          </a:p>
          <a:p>
            <a:r>
              <a:rPr lang="en-US"/>
              <a:t/>
            </a:r>
          </a:p>
          <a:p>
            <a:r>
              <a:rPr lang="en-US"/>
              <a:t>Assumes optimal moves by both players (maximizer and minimizer). if player did not play optimally, it will still be in the algorithms' favour</a:t>
            </a:r>
          </a:p>
          <a:p>
            <a:r>
              <a:rPr lang="en-US"/>
              <a:t/>
            </a:r>
          </a:p>
          <a:p>
            <a:r>
              <a:rPr lang="en-US"/>
              <a:t>Returns the best possible outcome for the current player.</a:t>
            </a:r>
          </a:p>
          <a:p>
            <a:r>
              <a:rPr lang="en-US"/>
              <a:t/>
            </a:r>
          </a:p>
          <a:p>
            <a:r>
              <a:rPr lang="en-US"/>
              <a:t>How It Works:</a:t>
            </a:r>
          </a:p>
          <a:p>
            <a:r>
              <a:rPr lang="en-US"/>
              <a:t>Generate Game Tree: Construct all potential moves and outcomes.</a:t>
            </a:r>
          </a:p>
          <a:p>
            <a:r>
              <a:rPr lang="en-US"/>
              <a:t>Evaluate Terminal Nodes: Assign scores (+10, -10, 0).</a:t>
            </a:r>
          </a:p>
          <a:p>
            <a:r>
              <a:rPr lang="en-US"/>
              <a:t>Backpropagate Values: Compute values for intermediate states by propagating scores upward based on the turn (maximizer or minimizer).</a:t>
            </a:r>
          </a:p>
          <a:p>
            <a:r>
              <a:rPr lang="en-US"/>
              <a:t/>
            </a:r>
          </a:p>
          <a:p>
            <a:r>
              <a:rPr lang="en-US"/>
              <a:t>Guarantees the optimal solution.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Terence's slide</a:t>
            </a:r>
          </a:p>
          <a:p>
            <a:r>
              <a:rPr lang="en-US"/>
              <a:t>‹#›Script</a:t>
            </a:r>
          </a:p>
          <a:p>
            <a:r>
              <a:rPr lang="en-US"/>
              <a:t>Limit Depth Search</a:t>
            </a:r>
          </a:p>
          <a:p>
            <a:r>
              <a:rPr lang="en-US"/>
              <a:t>as mentioned previously minimax will explore all possibilities which is impossible for player to win, introduce stress and unhappiness</a:t>
            </a:r>
          </a:p>
          <a:p>
            <a:r>
              <a:rPr lang="en-US"/>
              <a:t/>
            </a:r>
          </a:p>
          <a:p>
            <a:r>
              <a:rPr lang="en-US"/>
              <a:t/>
            </a:r>
          </a:p>
          <a:p>
            <a:r>
              <a:rPr lang="en-US"/>
              <a:t>Alpha-Beta</a:t>
            </a:r>
          </a:p>
          <a:p>
            <a:r>
              <a:rPr lang="en-US"/>
              <a:t> By pruning unnecessary branches, Alpha-Beta significantly reduces computational costs while preserving accuracy,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Terence's slide</a:t>
            </a:r>
          </a:p>
          <a:p>
            <a:r>
              <a:rPr lang="en-US"/>
              <a:t>I have decided to implement a hint system to help the player get the best move</a:t>
            </a:r>
          </a:p>
          <a:p>
            <a:r>
              <a:rPr lang="en-US"/>
              <a:t>each player will only have 2 chances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Gaddiel’s slides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the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Terence’s slides</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‹#›Script</a:t>
            </a:r>
          </a:p>
          <a:p>
            <a:r>
              <a:rPr lang="en-US"/>
              <a:t/>
            </a:r>
          </a:p>
          <a:p>
            <a:r>
              <a:rPr lang="en-US"/>
              <a:t>Dataset: Trained with an 80:20 split of positive/negative moves, evaluated using accuracy metrics and confusion matrix.</a:t>
            </a:r>
          </a:p>
          <a:p>
            <a:r>
              <a:rPr lang="en-US"/>
              <a:t/>
            </a:r>
          </a:p>
          <a:p>
            <a:r>
              <a:rPr lang="en-US"/>
              <a:t>Hint Feature: Suggests winning moves to guide users during gameplay.</a:t>
            </a:r>
          </a:p>
          <a:p>
            <a:r>
              <a:rPr lang="en-US"/>
              <a:t/>
            </a:r>
          </a:p>
          <a:p>
            <a:r>
              <a:rPr lang="en-US"/>
              <a:t>Score Tracking: Monitors player progress to maintain a fun and educational experience.</a:t>
            </a:r>
          </a:p>
          <a:p>
            <a:r>
              <a:rPr lang="en-US"/>
              <a:t/>
            </a:r>
          </a:p>
          <a:p>
            <a:r>
              <a:rPr lang="en-US"/>
              <a:t>Memory Efficiency: Optimized for smooth operation on resource-constrained IoT devices.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‹#›Script</a:t>
            </a:r>
          </a:p>
          <a:p>
            <a:r>
              <a:rPr lang="en-US"/>
              <a:t/>
            </a:r>
          </a:p>
          <a:p>
            <a:r>
              <a:rPr lang="en-US"/>
              <a:t>- Responsible for 3 main parts of the program, choosing and implementing the GUI, overall game structure and game logic</a:t>
            </a:r>
          </a:p>
          <a:p>
            <a:r>
              <a:rPr lang="en-US"/>
              <a:t/>
            </a:r>
          </a:p>
          <a:p>
            <a:r>
              <a:rPr lang="en-US"/>
              <a:t>- Basically created a skeleton for the team to unleash their creativity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‹#›Script</a:t>
            </a:r>
          </a:p>
          <a:p>
            <a:r>
              <a:rPr lang="en-US"/>
              <a:t/>
            </a:r>
          </a:p>
          <a:p>
            <a:r>
              <a:rPr lang="en-US"/>
              <a:t>- Experiment the implementation of the library, including the compile command, utilising the documentations, and identifying the libraries to be included.</a:t>
            </a:r>
          </a:p>
          <a:p>
            <a:r>
              <a:rPr lang="en-US"/>
              <a:t/>
            </a:r>
          </a:p>
          <a:p>
            <a:r>
              <a:rPr lang="en-US"/>
              <a:t>- Raylib was chosen for its lightweight and easy to use nature</a:t>
            </a:r>
          </a:p>
          <a:p>
            <a:r>
              <a:rPr lang="en-US"/>
              <a:t/>
            </a:r>
          </a:p>
          <a:p>
            <a:r>
              <a:rPr lang="en-US"/>
              <a:t>- Many functions such as InitWindow() for initialising the GUI window and LoadSound() for loading sound files, were readily available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‹#›Script</a:t>
            </a:r>
          </a:p>
          <a:p>
            <a:r>
              <a:rPr lang="en-US"/>
              <a:t/>
            </a:r>
          </a:p>
          <a:p>
            <a:r>
              <a:rPr lang="en-US"/>
              <a:t>Explain y r thr init, update and draw for some functions </a:t>
            </a:r>
          </a:p>
          <a:p>
            <a:r>
              <a:rPr lang="en-US"/>
              <a:t/>
            </a:r>
          </a:p>
          <a:p>
            <a:r>
              <a:rPr lang="en-US"/>
              <a:t>- Init Functions: to initialise objects, such as where the objects should appear, only called once</a:t>
            </a:r>
          </a:p>
          <a:p>
            <a:r>
              <a:rPr lang="en-US"/>
              <a:t/>
            </a:r>
          </a:p>
          <a:p>
            <a:r>
              <a:rPr lang="en-US"/>
              <a:t>- Update Functions(): Defines the behaviour of the object, like falling or jumping.</a:t>
            </a:r>
          </a:p>
          <a:p>
            <a:r>
              <a:rPr lang="en-US"/>
              <a:t/>
            </a:r>
          </a:p>
          <a:p>
            <a:r>
              <a:rPr lang="en-US"/>
              <a:t>- Draw Functions(): Actually renders the object.</a:t>
            </a:r>
          </a:p>
          <a:p>
            <a:r>
              <a:rPr lang="en-US"/>
              <a:t/>
            </a:r>
          </a:p>
          <a:p>
            <a:r>
              <a:rPr lang="en-US"/>
              <a:t>- InitTitleWords(): Initialises the Tic-Tac-Toe title. </a:t>
            </a:r>
          </a:p>
          <a:p>
            <a:r>
              <a:rPr lang="en-US"/>
              <a:t/>
            </a:r>
          </a:p>
          <a:p>
            <a:r>
              <a:rPr lang="en-US"/>
              <a:t>- InitSymbols(): Initialises the falling Xs and Os</a:t>
            </a:r>
          </a:p>
          <a:p>
            <a:r>
              <a:rPr lang="en-US"/>
              <a:t/>
            </a:r>
          </a:p>
          <a:p>
            <a:r>
              <a:rPr lang="en-US"/>
              <a:t>- UpdateTitleWords(): Update the position of each title words, including '-', to make them jump 1 by 1.</a:t>
            </a:r>
          </a:p>
          <a:p>
            <a:r>
              <a:rPr lang="en-US"/>
              <a:t/>
            </a:r>
          </a:p>
          <a:p>
            <a:r>
              <a:rPr lang="en-US"/>
              <a:t>- UpdateSymbols(): update the position of the symbols to make them fall while rotating 360 degrees</a:t>
            </a:r>
          </a:p>
          <a:p>
            <a:r>
              <a:rPr lang="en-US"/>
              <a:t/>
            </a:r>
          </a:p>
          <a:p>
            <a:r>
              <a:rPr lang="en-US"/>
              <a:t>DrawMenu(): renders the menu like the mini tictactoe, which is done by alicia, and the buttons, and set the hover status of the buttons to false = no hover effects</a:t>
            </a:r>
          </a:p>
          <a:p>
            <a:r>
              <a:rPr lang="en-US"/>
              <a:t/>
            </a:r>
          </a:p>
          <a:p>
            <a:r>
              <a:rPr lang="en-US"/>
              <a:t>Other Draw functions: renders the objects based on the positions the Update functions provided</a:t>
            </a:r>
          </a:p>
          <a:p>
            <a:r>
              <a:rPr lang="en-US"/>
              <a:t/>
            </a:r>
          </a:p>
          <a:p>
            <a:r>
              <a:rPr lang="en-US"/>
              <a:t>I have also added sound effects which can be found out more in the program itself.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‹#›Script</a:t>
            </a:r>
          </a:p>
          <a:p>
            <a:r>
              <a:rPr lang="en-US"/>
              <a:t/>
            </a:r>
          </a:p>
          <a:p>
            <a:r>
              <a:rPr lang="en-US"/>
              <a:t>- InitGame(): Initialises the game interface such as resetting the grids, stop the sound effects, reset winner and hints.</a:t>
            </a:r>
          </a:p>
          <a:p>
            <a:r>
              <a:rPr lang="en-US"/>
              <a:t/>
            </a:r>
          </a:p>
          <a:p>
            <a:r>
              <a:rPr lang="en-US"/>
              <a:t>- DrawGame(): Renders the interface such as the grid lines, buttons and turn indicator.</a:t>
            </a:r>
          </a:p>
          <a:p>
            <a:r>
              <a:rPr lang="en-US"/>
              <a:t/>
            </a:r>
          </a:p>
          <a:p>
            <a:r>
              <a:rPr lang="en-US"/>
              <a:t>- UpdateGame(): Update the state after user click single or 2 players, and call respective functions such as HandlePlayerTurn() or AITurn()</a:t>
            </a:r>
          </a:p>
          <a:p>
            <a:r>
              <a:rPr lang="en-US"/>
              <a:t/>
            </a:r>
          </a:p>
          <a:p>
            <a:r>
              <a:rPr lang="en-US"/>
              <a:t>- UpdateGameOver(): Handles the logic and interactions for game over screen such as processing button clicks and changing game state.</a:t>
            </a:r>
          </a:p>
          <a:p>
            <a:r>
              <a:rPr lang="en-US"/>
              <a:t/>
            </a:r>
          </a:p>
          <a:p>
            <a:r>
              <a:rPr lang="en-US"/>
              <a:t>- HandleButtonHover(): Check if the button is hovered.</a:t>
            </a:r>
          </a:p>
          <a:p>
            <a:r>
              <a:rPr lang="en-US"/>
              <a:t/>
            </a:r>
          </a:p>
          <a:p>
            <a:r>
              <a:rPr lang="en-US"/>
              <a:t>- RandomizeStartingPlayer(): uses GetRandomValue (0 to 1) from raylib, if returned 0, X start, else O start.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9.jpe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19.png" Type="http://schemas.openxmlformats.org/officeDocument/2006/relationships/image"/><Relationship Id="rId8" Target="../media/image2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4.jpeg" Type="http://schemas.openxmlformats.org/officeDocument/2006/relationships/image"/><Relationship Id="rId4" Target="../media/image1.png" Type="http://schemas.openxmlformats.org/officeDocument/2006/relationships/image"/><Relationship Id="rId5" Target="../media/image25.jpeg" Type="http://schemas.openxmlformats.org/officeDocument/2006/relationships/image"/><Relationship Id="rId6" Target="../media/image2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4.jpeg" Type="http://schemas.openxmlformats.org/officeDocument/2006/relationships/image"/><Relationship Id="rId4" Target="../media/image1.png" Type="http://schemas.openxmlformats.org/officeDocument/2006/relationships/image"/><Relationship Id="rId5" Target="../media/image27.png" Type="http://schemas.openxmlformats.org/officeDocument/2006/relationships/image"/><Relationship Id="rId6" Target="../media/image2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4.jpeg" Type="http://schemas.openxmlformats.org/officeDocument/2006/relationships/image"/><Relationship Id="rId4" Target="../media/image1.png" Type="http://schemas.openxmlformats.org/officeDocument/2006/relationships/image"/><Relationship Id="rId5" Target="../media/image29.png" Type="http://schemas.openxmlformats.org/officeDocument/2006/relationships/image"/><Relationship Id="rId6" Target="../media/image3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4.jpeg" Type="http://schemas.openxmlformats.org/officeDocument/2006/relationships/image"/><Relationship Id="rId4" Target="../media/image1.png" Type="http://schemas.openxmlformats.org/officeDocument/2006/relationships/image"/><Relationship Id="rId5" Target="../media/image31.png" Type="http://schemas.openxmlformats.org/officeDocument/2006/relationships/image"/><Relationship Id="rId6" Target="../media/image3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33.png" Type="http://schemas.openxmlformats.org/officeDocument/2006/relationships/image"/><Relationship Id="rId4" Target="../media/image1.png" Type="http://schemas.openxmlformats.org/officeDocument/2006/relationships/image"/><Relationship Id="rId5" Target="../media/image34.jpeg" Type="http://schemas.openxmlformats.org/officeDocument/2006/relationships/image"/><Relationship Id="rId6" Target="../media/image3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33.png" Type="http://schemas.openxmlformats.org/officeDocument/2006/relationships/image"/><Relationship Id="rId4" Target="../media/image1.png" Type="http://schemas.openxmlformats.org/officeDocument/2006/relationships/image"/><Relationship Id="rId5" Target="../media/image36.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33.png" Type="http://schemas.openxmlformats.org/officeDocument/2006/relationships/image"/><Relationship Id="rId4" Target="../media/image1.png" Type="http://schemas.openxmlformats.org/officeDocument/2006/relationships/image"/><Relationship Id="rId5" Target="../media/image37.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33.png" Type="http://schemas.openxmlformats.org/officeDocument/2006/relationships/image"/><Relationship Id="rId4" Target="../media/image1.png" Type="http://schemas.openxmlformats.org/officeDocument/2006/relationships/image"/><Relationship Id="rId5" Target="../media/image38.jpeg" Type="http://schemas.openxmlformats.org/officeDocument/2006/relationships/image"/><Relationship Id="rId6" Target="../media/VAGXUcqUD8M.mp4" Type="http://schemas.openxmlformats.org/officeDocument/2006/relationships/video"/><Relationship Id="rId7" Target="../media/VAGXUcqUD8M.mp4" Type="http://schemas.microsoft.com/office/2007/relationships/media"/><Relationship Id="rId8" Target="../media/image39.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33.png" Type="http://schemas.openxmlformats.org/officeDocument/2006/relationships/image"/><Relationship Id="rId4" Target="../media/image1.png" Type="http://schemas.openxmlformats.org/officeDocument/2006/relationships/image"/><Relationship Id="rId5" Target="../media/image40.png" Type="http://schemas.openxmlformats.org/officeDocument/2006/relationships/image"/><Relationship Id="rId6" Target="../media/image41.jpeg" Type="http://schemas.openxmlformats.org/officeDocument/2006/relationships/image"/><Relationship Id="rId7" Target="../media/VAGXR10Jpzs.mp4" Type="http://schemas.openxmlformats.org/officeDocument/2006/relationships/video"/><Relationship Id="rId8" Target="../media/VAGXR10Jpzs.mp4" Type="http://schemas.microsoft.com/office/2007/relationships/media"/><Relationship Id="rId9" Target="../media/image4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43.png" Type="http://schemas.openxmlformats.org/officeDocument/2006/relationships/image"/><Relationship Id="rId4" Target="../media/image44.png" Type="http://schemas.openxmlformats.org/officeDocument/2006/relationships/image"/><Relationship Id="rId5" Target="../media/image45.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43.png" Type="http://schemas.openxmlformats.org/officeDocument/2006/relationships/image"/><Relationship Id="rId4" Target="../media/image1.png" Type="http://schemas.openxmlformats.org/officeDocument/2006/relationships/image"/><Relationship Id="rId5" Target="../media/image46.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43.png" Type="http://schemas.openxmlformats.org/officeDocument/2006/relationships/image"/><Relationship Id="rId4" Target="../media/image1.pn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 Id="rId7" Target="../media/image49.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43.png" Type="http://schemas.openxmlformats.org/officeDocument/2006/relationships/image"/><Relationship Id="rId4" Target="../media/image1.png" Type="http://schemas.openxmlformats.org/officeDocument/2006/relationships/image"/><Relationship Id="rId5" Target="../media/image50.png" Type="http://schemas.openxmlformats.org/officeDocument/2006/relationships/image"/><Relationship Id="rId6" Target="../media/image51.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43.png" Type="http://schemas.openxmlformats.org/officeDocument/2006/relationships/image"/><Relationship Id="rId4" Target="../media/image1.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55.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43.png" Type="http://schemas.openxmlformats.org/officeDocument/2006/relationships/image"/><Relationship Id="rId4" Target="../media/image1.png" Type="http://schemas.openxmlformats.org/officeDocument/2006/relationships/image"/><Relationship Id="rId5" Target="../media/image56.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43.png" Type="http://schemas.openxmlformats.org/officeDocument/2006/relationships/image"/><Relationship Id="rId4" Target="../media/image1.png" Type="http://schemas.openxmlformats.org/officeDocument/2006/relationships/image"/><Relationship Id="rId5" Target="../media/image57.png" Type="http://schemas.openxmlformats.org/officeDocument/2006/relationships/image"/><Relationship Id="rId6" Target="../media/image58.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43.png" Type="http://schemas.openxmlformats.org/officeDocument/2006/relationships/image"/><Relationship Id="rId4" Target="../media/image1.png" Type="http://schemas.openxmlformats.org/officeDocument/2006/relationships/image"/><Relationship Id="rId5" Target="../media/image59.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43.png" Type="http://schemas.openxmlformats.org/officeDocument/2006/relationships/image"/><Relationship Id="rId4" Target="../media/image1.png" Type="http://schemas.openxmlformats.org/officeDocument/2006/relationships/image"/><Relationship Id="rId5" Target="../media/image60.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43.png" Type="http://schemas.openxmlformats.org/officeDocument/2006/relationships/image"/><Relationship Id="rId4" Target="../media/image1.png" Type="http://schemas.openxmlformats.org/officeDocument/2006/relationships/image"/><Relationship Id="rId5" Target="../media/image61.png" Type="http://schemas.openxmlformats.org/officeDocument/2006/relationships/image"/><Relationship Id="rId6" Target="../media/image62.png" Type="http://schemas.openxmlformats.org/officeDocument/2006/relationships/image"/><Relationship Id="rId7" Target="../media/image6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5.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43.png" Type="http://schemas.openxmlformats.org/officeDocument/2006/relationships/image"/><Relationship Id="rId4" Target="../media/image1.png" Type="http://schemas.openxmlformats.org/officeDocument/2006/relationships/image"/><Relationship Id="rId5" Target="../media/image64.png" Type="http://schemas.openxmlformats.org/officeDocument/2006/relationships/image"/><Relationship Id="rId6" Target="../media/image65.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43.png" Type="http://schemas.openxmlformats.org/officeDocument/2006/relationships/image"/><Relationship Id="rId4" Target="../media/image1.png" Type="http://schemas.openxmlformats.org/officeDocument/2006/relationships/image"/><Relationship Id="rId5" Target="../media/image66.png" Type="http://schemas.openxmlformats.org/officeDocument/2006/relationships/image"/><Relationship Id="rId6" Target="../media/image67.png" Type="http://schemas.openxmlformats.org/officeDocument/2006/relationships/image"/><Relationship Id="rId7" Target="../media/image68.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43.png" Type="http://schemas.openxmlformats.org/officeDocument/2006/relationships/image"/><Relationship Id="rId4" Target="../media/image1.png" Type="http://schemas.openxmlformats.org/officeDocument/2006/relationships/image"/><Relationship Id="rId5" Target="../media/image69.png" Type="http://schemas.openxmlformats.org/officeDocument/2006/relationships/image"/><Relationship Id="rId6" Target="../media/image70.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 Id="rId3" Target="../media/image43.png" Type="http://schemas.openxmlformats.org/officeDocument/2006/relationships/image"/><Relationship Id="rId4" Target="../media/image1.png" Type="http://schemas.openxmlformats.org/officeDocument/2006/relationships/image"/><Relationship Id="rId5" Target="../media/image71.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43.png" Type="http://schemas.openxmlformats.org/officeDocument/2006/relationships/image"/><Relationship Id="rId4" Target="../media/image1.png" Type="http://schemas.openxmlformats.org/officeDocument/2006/relationships/image"/><Relationship Id="rId5" Target="../media/image72.png" Type="http://schemas.openxmlformats.org/officeDocument/2006/relationships/image"/><Relationship Id="rId6" Target="../media/image73.png" Type="http://schemas.openxmlformats.org/officeDocument/2006/relationships/image"/><Relationship Id="rId7" Target="../media/image74.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75.png" Type="http://schemas.openxmlformats.org/officeDocument/2006/relationships/image"/><Relationship Id="rId4" Target="../media/image76.png" Type="http://schemas.openxmlformats.org/officeDocument/2006/relationships/image"/><Relationship Id="rId5" Target="../media/image77.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78.png" Type="http://schemas.openxmlformats.org/officeDocument/2006/relationships/image"/><Relationship Id="rId4" Target="../media/image1.png" Type="http://schemas.openxmlformats.org/officeDocument/2006/relationships/image"/><Relationship Id="rId5" Target="../media/image79.png" Type="http://schemas.openxmlformats.org/officeDocument/2006/relationships/image"/><Relationship Id="rId6" Target="../media/image80.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75.png" Type="http://schemas.openxmlformats.org/officeDocument/2006/relationships/image"/><Relationship Id="rId4" Target="../media/image1.png" Type="http://schemas.openxmlformats.org/officeDocument/2006/relationships/image"/><Relationship Id="rId5" Target="../media/image81.png" Type="http://schemas.openxmlformats.org/officeDocument/2006/relationships/image"/><Relationship Id="rId6" Target="../media/image82.png" Type="http://schemas.openxmlformats.org/officeDocument/2006/relationships/image"/><Relationship Id="rId7" Target="../media/image83.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8.xml" Type="http://schemas.openxmlformats.org/officeDocument/2006/relationships/notesSlide"/><Relationship Id="rId3" Target="../media/image75.png" Type="http://schemas.openxmlformats.org/officeDocument/2006/relationships/image"/><Relationship Id="rId4" Target="../media/image1.png" Type="http://schemas.openxmlformats.org/officeDocument/2006/relationships/image"/><Relationship Id="rId5" Target="../media/image84.png" Type="http://schemas.openxmlformats.org/officeDocument/2006/relationships/image"/><Relationship Id="rId6" Target="../media/image85.png" Type="http://schemas.openxmlformats.org/officeDocument/2006/relationships/image"/><Relationship Id="rId7" Target="../media/image86.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9.xml" Type="http://schemas.openxmlformats.org/officeDocument/2006/relationships/notesSlide"/><Relationship Id="rId3" Target="../media/image75.png" Type="http://schemas.openxmlformats.org/officeDocument/2006/relationships/image"/><Relationship Id="rId4" Target="../media/image1.png" Type="http://schemas.openxmlformats.org/officeDocument/2006/relationships/image"/><Relationship Id="rId5" Target="../media/image8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6.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0.xml" Type="http://schemas.openxmlformats.org/officeDocument/2006/relationships/notesSlide"/><Relationship Id="rId3" Target="../media/image75.png" Type="http://schemas.openxmlformats.org/officeDocument/2006/relationships/image"/><Relationship Id="rId4" Target="../media/image1.png" Type="http://schemas.openxmlformats.org/officeDocument/2006/relationships/image"/><Relationship Id="rId5" Target="../media/image88.png" Type="http://schemas.openxmlformats.org/officeDocument/2006/relationships/image"/><Relationship Id="rId6" Target="../media/image89.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1.xml" Type="http://schemas.openxmlformats.org/officeDocument/2006/relationships/notesSlide"/><Relationship Id="rId3" Target="../media/image75.png" Type="http://schemas.openxmlformats.org/officeDocument/2006/relationships/image"/><Relationship Id="rId4" Target="../media/image1.png" Type="http://schemas.openxmlformats.org/officeDocument/2006/relationships/image"/><Relationship Id="rId5" Target="../media/image90.png" Type="http://schemas.openxmlformats.org/officeDocument/2006/relationships/image"/><Relationship Id="rId6" Target="../media/image91.jpe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2.xml" Type="http://schemas.openxmlformats.org/officeDocument/2006/relationships/notesSlide"/><Relationship Id="rId3" Target="../media/image75.png" Type="http://schemas.openxmlformats.org/officeDocument/2006/relationships/image"/><Relationship Id="rId4" Target="../media/image1.png" Type="http://schemas.openxmlformats.org/officeDocument/2006/relationships/image"/><Relationship Id="rId5" Target="../media/image92.png" Type="http://schemas.openxmlformats.org/officeDocument/2006/relationships/image"/><Relationship Id="rId6" Target="../media/image93.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3.xml" Type="http://schemas.openxmlformats.org/officeDocument/2006/relationships/notesSlide"/><Relationship Id="rId3" Target="../media/image75.png" Type="http://schemas.openxmlformats.org/officeDocument/2006/relationships/image"/><Relationship Id="rId4" Target="../media/image1.png" Type="http://schemas.openxmlformats.org/officeDocument/2006/relationships/image"/><Relationship Id="rId5" Target="../media/image94.jpeg" Type="http://schemas.openxmlformats.org/officeDocument/2006/relationships/image"/><Relationship Id="rId6" Target="../media/image95.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4.xml" Type="http://schemas.openxmlformats.org/officeDocument/2006/relationships/notesSlide"/><Relationship Id="rId3" Target="../media/image75.png" Type="http://schemas.openxmlformats.org/officeDocument/2006/relationships/image"/><Relationship Id="rId4" Target="../media/image1.png" Type="http://schemas.openxmlformats.org/officeDocument/2006/relationships/image"/><Relationship Id="rId5" Target="../media/image96.png" Type="http://schemas.openxmlformats.org/officeDocument/2006/relationships/image"/><Relationship Id="rId6" Target="../media/image97.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5.xml" Type="http://schemas.openxmlformats.org/officeDocument/2006/relationships/notesSlide"/><Relationship Id="rId3" Target="../media/image75.png" Type="http://schemas.openxmlformats.org/officeDocument/2006/relationships/image"/><Relationship Id="rId4" Target="../media/image1.png" Type="http://schemas.openxmlformats.org/officeDocument/2006/relationships/image"/><Relationship Id="rId5" Target="../media/image96.png" Type="http://schemas.openxmlformats.org/officeDocument/2006/relationships/image"/><Relationship Id="rId6" Target="../media/image98.jpe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6.xml" Type="http://schemas.openxmlformats.org/officeDocument/2006/relationships/notesSlide"/><Relationship Id="rId3" Target="../media/image75.png" Type="http://schemas.openxmlformats.org/officeDocument/2006/relationships/image"/><Relationship Id="rId4" Target="../media/image1.png" Type="http://schemas.openxmlformats.org/officeDocument/2006/relationships/image"/><Relationship Id="rId5" Target="../media/image96.png" Type="http://schemas.openxmlformats.org/officeDocument/2006/relationships/image"/><Relationship Id="rId6" Target="../media/image99.jpe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7.xml" Type="http://schemas.openxmlformats.org/officeDocument/2006/relationships/notesSlide"/><Relationship Id="rId3" Target="../media/image75.png" Type="http://schemas.openxmlformats.org/officeDocument/2006/relationships/image"/><Relationship Id="rId4" Target="../media/image1.png" Type="http://schemas.openxmlformats.org/officeDocument/2006/relationships/image"/><Relationship Id="rId5" Target="../media/image100.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8.xml" Type="http://schemas.openxmlformats.org/officeDocument/2006/relationships/notesSlide"/><Relationship Id="rId3" Target="../media/image75.png" Type="http://schemas.openxmlformats.org/officeDocument/2006/relationships/image"/><Relationship Id="rId4" Target="../media/image1.png" Type="http://schemas.openxmlformats.org/officeDocument/2006/relationships/image"/><Relationship Id="rId5" Target="../media/image101.png" Type="http://schemas.openxmlformats.org/officeDocument/2006/relationships/image"/><Relationship Id="rId6" Target="../media/image102.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9.xml" Type="http://schemas.openxmlformats.org/officeDocument/2006/relationships/notesSlide"/><Relationship Id="rId3" Target="../media/image75.png" Type="http://schemas.openxmlformats.org/officeDocument/2006/relationships/image"/><Relationship Id="rId4" Target="../media/image1.png" Type="http://schemas.openxmlformats.org/officeDocument/2006/relationships/image"/><Relationship Id="rId5" Target="../media/image103.png" Type="http://schemas.openxmlformats.org/officeDocument/2006/relationships/image"/><Relationship Id="rId6" Target="../media/image10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7.png" Type="http://schemas.openxmlformats.org/officeDocument/2006/relationships/image"/><Relationship Id="rId4" Target="../media/image1.png" Type="http://schemas.openxmlformats.org/officeDocument/2006/relationships/image"/><Relationship Id="rId5" Target="../media/image8.jpe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0.xml" Type="http://schemas.openxmlformats.org/officeDocument/2006/relationships/notesSlide"/><Relationship Id="rId3" Target="../media/image75.png" Type="http://schemas.openxmlformats.org/officeDocument/2006/relationships/image"/><Relationship Id="rId4" Target="../media/image1.png" Type="http://schemas.openxmlformats.org/officeDocument/2006/relationships/image"/><Relationship Id="rId5" Target="../media/image105.png" Type="http://schemas.openxmlformats.org/officeDocument/2006/relationships/image"/><Relationship Id="rId6" Target="../media/image106.jpe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1.xml" Type="http://schemas.openxmlformats.org/officeDocument/2006/relationships/notesSlide"/><Relationship Id="rId3" Target="../media/image75.png" Type="http://schemas.openxmlformats.org/officeDocument/2006/relationships/image"/><Relationship Id="rId4" Target="../media/image1.png" Type="http://schemas.openxmlformats.org/officeDocument/2006/relationships/image"/><Relationship Id="rId5" Target="../media/image107.png" Type="http://schemas.openxmlformats.org/officeDocument/2006/relationships/image"/><Relationship Id="rId6" Target="../media/image108.png" Type="http://schemas.openxmlformats.org/officeDocument/2006/relationships/image"/><Relationship Id="rId7" Target="../media/image109.jpe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2.xml" Type="http://schemas.openxmlformats.org/officeDocument/2006/relationships/notesSlide"/><Relationship Id="rId3" Target="../media/image75.png" Type="http://schemas.openxmlformats.org/officeDocument/2006/relationships/image"/><Relationship Id="rId4" Target="../media/image1.png" Type="http://schemas.openxmlformats.org/officeDocument/2006/relationships/image"/><Relationship Id="rId5" Target="../media/image110.jpe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XReg4FpM.mp4" Type="http://schemas.microsoft.com/office/2007/relationships/media"/><Relationship Id="rId11" Target="../media/image116.jpeg" Type="http://schemas.openxmlformats.org/officeDocument/2006/relationships/image"/><Relationship Id="rId2" Target="../notesSlides/notesSlide53.xml" Type="http://schemas.openxmlformats.org/officeDocument/2006/relationships/notesSlide"/><Relationship Id="rId3" Target="../media/image1.png" Type="http://schemas.openxmlformats.org/officeDocument/2006/relationships/image"/><Relationship Id="rId4" Target="../media/image111.jpeg" Type="http://schemas.openxmlformats.org/officeDocument/2006/relationships/image"/><Relationship Id="rId5" Target="../media/image112.png" Type="http://schemas.openxmlformats.org/officeDocument/2006/relationships/image"/><Relationship Id="rId6" Target="../media/image113.png" Type="http://schemas.openxmlformats.org/officeDocument/2006/relationships/image"/><Relationship Id="rId7" Target="../media/image114.png" Type="http://schemas.openxmlformats.org/officeDocument/2006/relationships/image"/><Relationship Id="rId8" Target="../media/image115.jpeg" Type="http://schemas.openxmlformats.org/officeDocument/2006/relationships/image"/><Relationship Id="rId9" Target="../media/VAGXReg4FpM.mp4" Type="http://schemas.openxmlformats.org/officeDocument/2006/relationships/video"/></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9.jpeg" Type="http://schemas.openxmlformats.org/officeDocument/2006/relationships/image"/><Relationship Id="rId4" Target="../media/image1.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9.jpeg" Type="http://schemas.openxmlformats.org/officeDocument/2006/relationships/image"/><Relationship Id="rId4" Target="../media/image1.png" Type="http://schemas.openxmlformats.org/officeDocument/2006/relationships/image"/><Relationship Id="rId5" Target="../media/image11.png" Type="http://schemas.openxmlformats.org/officeDocument/2006/relationships/image"/><Relationship Id="rId6" Target="../media/image1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9.jpeg" Type="http://schemas.openxmlformats.org/officeDocument/2006/relationships/image"/><Relationship Id="rId4" Target="../media/image1.png" Type="http://schemas.openxmlformats.org/officeDocument/2006/relationships/image"/><Relationship Id="rId5" Target="../media/image16.png" Type="http://schemas.openxmlformats.org/officeDocument/2006/relationships/image"/><Relationship Id="rId6" Target="../media/image1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9.jpeg" Type="http://schemas.openxmlformats.org/officeDocument/2006/relationships/image"/><Relationship Id="rId4" Target="../media/image1.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descr="The Gilbert Scott Buildi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grpSp>
        <p:nvGrpSpPr>
          <p:cNvPr name="Group 4" id="4"/>
          <p:cNvGrpSpPr/>
          <p:nvPr/>
        </p:nvGrpSpPr>
        <p:grpSpPr>
          <a:xfrm rot="0">
            <a:off x="14998110" y="2157510"/>
            <a:ext cx="2793582" cy="2793582"/>
            <a:chOff x="0" y="0"/>
            <a:chExt cx="6350000" cy="6350000"/>
          </a:xfrm>
        </p:grpSpPr>
        <p:sp>
          <p:nvSpPr>
            <p:cNvPr name="Freeform 5" id="5"/>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5"/>
              <a:stretch>
                <a:fillRect l="-38888" t="0" r="-38888" b="0"/>
              </a:stretch>
            </a:blipFill>
          </p:spPr>
        </p:sp>
      </p:grpSp>
      <p:sp>
        <p:nvSpPr>
          <p:cNvPr name="TextBox 6" id="6"/>
          <p:cNvSpPr txBox="true"/>
          <p:nvPr/>
        </p:nvSpPr>
        <p:spPr>
          <a:xfrm rot="0">
            <a:off x="1127052" y="2504014"/>
            <a:ext cx="9761250" cy="1195197"/>
          </a:xfrm>
          <a:prstGeom prst="rect">
            <a:avLst/>
          </a:prstGeom>
        </p:spPr>
        <p:txBody>
          <a:bodyPr anchor="t" rtlCol="false" tIns="0" lIns="0" bIns="0" rIns="0">
            <a:spAutoFit/>
          </a:bodyPr>
          <a:lstStyle/>
          <a:p>
            <a:pPr algn="l">
              <a:lnSpc>
                <a:spcPts val="4374"/>
              </a:lnSpc>
            </a:pPr>
            <a:r>
              <a:rPr lang="en-US" b="true" sz="4050">
                <a:solidFill>
                  <a:srgbClr val="003865"/>
                </a:solidFill>
                <a:latin typeface="Arial Bold"/>
                <a:ea typeface="Arial Bold"/>
                <a:cs typeface="Arial Bold"/>
                <a:sym typeface="Arial Bold"/>
              </a:rPr>
              <a:t>INTERACTIVE TIC-TAC-TOE GAME WITH AI/ML FOR CHILDREN (GRP 8)</a:t>
            </a:r>
          </a:p>
        </p:txBody>
      </p:sp>
      <p:sp>
        <p:nvSpPr>
          <p:cNvPr name="TextBox 7" id="7"/>
          <p:cNvSpPr txBox="true"/>
          <p:nvPr/>
        </p:nvSpPr>
        <p:spPr>
          <a:xfrm rot="0">
            <a:off x="1127063" y="4276441"/>
            <a:ext cx="9610050" cy="2317242"/>
          </a:xfrm>
          <a:prstGeom prst="rect">
            <a:avLst/>
          </a:prstGeom>
        </p:spPr>
        <p:txBody>
          <a:bodyPr anchor="t" rtlCol="false" tIns="0" lIns="0" bIns="0" rIns="0">
            <a:spAutoFit/>
          </a:bodyPr>
          <a:lstStyle/>
          <a:p>
            <a:pPr algn="l">
              <a:lnSpc>
                <a:spcPts val="3564"/>
              </a:lnSpc>
            </a:pPr>
            <a:r>
              <a:rPr lang="en-US" b="true" sz="3300">
                <a:solidFill>
                  <a:srgbClr val="000000"/>
                </a:solidFill>
                <a:latin typeface="Arial Bold"/>
                <a:ea typeface="Arial Bold"/>
                <a:cs typeface="Arial Bold"/>
                <a:sym typeface="Arial Bold"/>
              </a:rPr>
              <a:t>2403453 (3070572L) Gaddiel Lim Kang Seng</a:t>
            </a:r>
          </a:p>
          <a:p>
            <a:pPr algn="l">
              <a:lnSpc>
                <a:spcPts val="3564"/>
              </a:lnSpc>
            </a:pPr>
            <a:r>
              <a:rPr lang="en-US" b="true" sz="3300">
                <a:solidFill>
                  <a:srgbClr val="000000"/>
                </a:solidFill>
                <a:latin typeface="Arial Bold"/>
                <a:ea typeface="Arial Bold"/>
                <a:cs typeface="Arial Bold"/>
                <a:sym typeface="Arial Bold"/>
              </a:rPr>
              <a:t>2401392 (3070649L) Sheila Lim Yann Tsern </a:t>
            </a:r>
          </a:p>
          <a:p>
            <a:pPr algn="l">
              <a:lnSpc>
                <a:spcPts val="3564"/>
              </a:lnSpc>
            </a:pPr>
            <a:r>
              <a:rPr lang="en-US" b="true" sz="3300">
                <a:solidFill>
                  <a:srgbClr val="000000"/>
                </a:solidFill>
                <a:latin typeface="Arial Bold"/>
                <a:ea typeface="Arial Bold"/>
                <a:cs typeface="Arial Bold"/>
                <a:sym typeface="Arial Bold"/>
              </a:rPr>
              <a:t>2401883 (3070672T) Tan Bing Kun Terence  </a:t>
            </a:r>
          </a:p>
          <a:p>
            <a:pPr algn="l">
              <a:lnSpc>
                <a:spcPts val="3564"/>
              </a:lnSpc>
            </a:pPr>
            <a:r>
              <a:rPr lang="en-US" b="true" sz="3300">
                <a:solidFill>
                  <a:srgbClr val="000000"/>
                </a:solidFill>
                <a:latin typeface="Arial Bold"/>
                <a:ea typeface="Arial Bold"/>
                <a:cs typeface="Arial Bold"/>
                <a:sym typeface="Arial Bold"/>
              </a:rPr>
              <a:t>2401421 (3070651T) Tan Jian Xin                   </a:t>
            </a:r>
          </a:p>
          <a:p>
            <a:pPr algn="l">
              <a:lnSpc>
                <a:spcPts val="3564"/>
              </a:lnSpc>
            </a:pPr>
            <a:r>
              <a:rPr lang="en-US" b="true" sz="3300">
                <a:solidFill>
                  <a:srgbClr val="000000"/>
                </a:solidFill>
                <a:latin typeface="Arial Bold"/>
                <a:ea typeface="Arial Bold"/>
                <a:cs typeface="Arial Bold"/>
                <a:sym typeface="Arial Bold"/>
              </a:rPr>
              <a:t>2401448 (3070653T) Tang Wei Shan Alicia    </a:t>
            </a:r>
          </a:p>
        </p:txBody>
      </p:sp>
      <p:sp>
        <p:nvSpPr>
          <p:cNvPr name="TextBox 8" id="8"/>
          <p:cNvSpPr txBox="true"/>
          <p:nvPr/>
        </p:nvSpPr>
        <p:spPr>
          <a:xfrm rot="0">
            <a:off x="3856650" y="609464"/>
            <a:ext cx="10283693" cy="1164336"/>
          </a:xfrm>
          <a:prstGeom prst="rect">
            <a:avLst/>
          </a:prstGeom>
        </p:spPr>
        <p:txBody>
          <a:bodyPr anchor="t" rtlCol="false" tIns="0" lIns="0" bIns="0" rIns="0">
            <a:spAutoFit/>
          </a:bodyPr>
          <a:lstStyle/>
          <a:p>
            <a:pPr algn="l">
              <a:lnSpc>
                <a:spcPts val="4211"/>
              </a:lnSpc>
            </a:pPr>
            <a:r>
              <a:rPr lang="en-US" b="true" sz="3899">
                <a:solidFill>
                  <a:srgbClr val="003865"/>
                </a:solidFill>
                <a:latin typeface="Arial Bold"/>
                <a:ea typeface="Arial Bold"/>
                <a:cs typeface="Arial Bold"/>
                <a:sym typeface="Arial Bold"/>
              </a:rPr>
              <a:t>CSC 1103 Programming Methodology </a:t>
            </a:r>
          </a:p>
          <a:p>
            <a:pPr algn="l">
              <a:lnSpc>
                <a:spcPts val="4211"/>
              </a:lnSpc>
            </a:pPr>
            <a:r>
              <a:rPr lang="en-US" b="true" sz="3899">
                <a:solidFill>
                  <a:srgbClr val="003865"/>
                </a:solidFill>
                <a:latin typeface="Arial Bold"/>
                <a:ea typeface="Arial Bold"/>
                <a:cs typeface="Arial Bold"/>
                <a:sym typeface="Arial Bold"/>
              </a:rPr>
              <a:t>Mini-Project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alphaModFix amt="30000"/>
            </a:blip>
            <a:stretch>
              <a:fillRect l="0" t="0" r="0" b="0"/>
            </a:stretch>
          </a:blipFill>
        </p:spPr>
      </p:sp>
      <p:sp>
        <p:nvSpPr>
          <p:cNvPr name="Freeform 4" id="4"/>
          <p:cNvSpPr/>
          <p:nvPr/>
        </p:nvSpPr>
        <p:spPr>
          <a:xfrm flipH="false" flipV="false" rot="0">
            <a:off x="10929044" y="1897331"/>
            <a:ext cx="2816159" cy="2825594"/>
          </a:xfrm>
          <a:custGeom>
            <a:avLst/>
            <a:gdLst/>
            <a:ahLst/>
            <a:cxnLst/>
            <a:rect r="r" b="b" t="t" l="l"/>
            <a:pathLst>
              <a:path h="2825594" w="2816159">
                <a:moveTo>
                  <a:pt x="0" y="0"/>
                </a:moveTo>
                <a:lnTo>
                  <a:pt x="2816159" y="0"/>
                </a:lnTo>
                <a:lnTo>
                  <a:pt x="2816159" y="2825594"/>
                </a:lnTo>
                <a:lnTo>
                  <a:pt x="0" y="2825594"/>
                </a:lnTo>
                <a:lnTo>
                  <a:pt x="0" y="0"/>
                </a:lnTo>
                <a:close/>
              </a:path>
            </a:pathLst>
          </a:custGeom>
          <a:blipFill>
            <a:blip r:embed="rId5"/>
            <a:stretch>
              <a:fillRect l="0" t="0" r="0" b="0"/>
            </a:stretch>
          </a:blipFill>
        </p:spPr>
      </p:sp>
      <p:sp>
        <p:nvSpPr>
          <p:cNvPr name="Freeform 5" id="5"/>
          <p:cNvSpPr/>
          <p:nvPr/>
        </p:nvSpPr>
        <p:spPr>
          <a:xfrm flipH="false" flipV="false" rot="0">
            <a:off x="14135285" y="5171740"/>
            <a:ext cx="2844589" cy="2825594"/>
          </a:xfrm>
          <a:custGeom>
            <a:avLst/>
            <a:gdLst/>
            <a:ahLst/>
            <a:cxnLst/>
            <a:rect r="r" b="b" t="t" l="l"/>
            <a:pathLst>
              <a:path h="2825594" w="2844589">
                <a:moveTo>
                  <a:pt x="0" y="0"/>
                </a:moveTo>
                <a:lnTo>
                  <a:pt x="2844589" y="0"/>
                </a:lnTo>
                <a:lnTo>
                  <a:pt x="2844589" y="2825594"/>
                </a:lnTo>
                <a:lnTo>
                  <a:pt x="0" y="2825594"/>
                </a:lnTo>
                <a:lnTo>
                  <a:pt x="0" y="0"/>
                </a:lnTo>
                <a:close/>
              </a:path>
            </a:pathLst>
          </a:custGeom>
          <a:blipFill>
            <a:blip r:embed="rId6"/>
            <a:stretch>
              <a:fillRect l="0" t="0" r="0" b="0"/>
            </a:stretch>
          </a:blipFill>
        </p:spPr>
      </p:sp>
      <p:sp>
        <p:nvSpPr>
          <p:cNvPr name="Freeform 6" id="6"/>
          <p:cNvSpPr/>
          <p:nvPr/>
        </p:nvSpPr>
        <p:spPr>
          <a:xfrm flipH="false" flipV="false" rot="0">
            <a:off x="10914876" y="5171740"/>
            <a:ext cx="2830327" cy="2825594"/>
          </a:xfrm>
          <a:custGeom>
            <a:avLst/>
            <a:gdLst/>
            <a:ahLst/>
            <a:cxnLst/>
            <a:rect r="r" b="b" t="t" l="l"/>
            <a:pathLst>
              <a:path h="2825594" w="2830327">
                <a:moveTo>
                  <a:pt x="0" y="0"/>
                </a:moveTo>
                <a:lnTo>
                  <a:pt x="2830327" y="0"/>
                </a:lnTo>
                <a:lnTo>
                  <a:pt x="2830327" y="2825594"/>
                </a:lnTo>
                <a:lnTo>
                  <a:pt x="0" y="2825594"/>
                </a:lnTo>
                <a:lnTo>
                  <a:pt x="0" y="0"/>
                </a:lnTo>
                <a:close/>
              </a:path>
            </a:pathLst>
          </a:custGeom>
          <a:blipFill>
            <a:blip r:embed="rId7"/>
            <a:stretch>
              <a:fillRect l="0" t="0" r="0" b="0"/>
            </a:stretch>
          </a:blipFill>
        </p:spPr>
      </p:sp>
      <p:grpSp>
        <p:nvGrpSpPr>
          <p:cNvPr name="Group 7" id="7"/>
          <p:cNvGrpSpPr/>
          <p:nvPr/>
        </p:nvGrpSpPr>
        <p:grpSpPr>
          <a:xfrm rot="0">
            <a:off x="14996160" y="18288"/>
            <a:ext cx="3291840" cy="3291840"/>
            <a:chOff x="0" y="0"/>
            <a:chExt cx="6350000" cy="6350000"/>
          </a:xfrm>
        </p:grpSpPr>
        <p:sp>
          <p:nvSpPr>
            <p:cNvPr name="Freeform 8" id="8"/>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8"/>
              <a:stretch>
                <a:fillRect l="-38888" t="0" r="-38888" b="0"/>
              </a:stretch>
            </a:blipFill>
          </p:spPr>
        </p:sp>
      </p:grpSp>
      <p:sp>
        <p:nvSpPr>
          <p:cNvPr name="TextBox 9" id="9"/>
          <p:cNvSpPr txBox="true"/>
          <p:nvPr/>
        </p:nvSpPr>
        <p:spPr>
          <a:xfrm rot="0">
            <a:off x="3915279" y="990600"/>
            <a:ext cx="13633500" cy="673608"/>
          </a:xfrm>
          <a:prstGeom prst="rect">
            <a:avLst/>
          </a:prstGeom>
        </p:spPr>
        <p:txBody>
          <a:bodyPr anchor="t" rtlCol="false" tIns="0" lIns="0" bIns="0" rIns="0">
            <a:spAutoFit/>
          </a:bodyPr>
          <a:lstStyle/>
          <a:p>
            <a:pPr algn="l">
              <a:lnSpc>
                <a:spcPts val="4536"/>
              </a:lnSpc>
            </a:pPr>
            <a:r>
              <a:rPr lang="en-US" b="true" sz="4200">
                <a:solidFill>
                  <a:srgbClr val="003A58"/>
                </a:solidFill>
                <a:latin typeface="Arial Bold"/>
                <a:ea typeface="Arial Bold"/>
                <a:cs typeface="Arial Bold"/>
                <a:sym typeface="Arial Bold"/>
              </a:rPr>
              <a:t>Game Logic</a:t>
            </a:r>
          </a:p>
        </p:txBody>
      </p:sp>
      <p:sp>
        <p:nvSpPr>
          <p:cNvPr name="TextBox 10" id="10"/>
          <p:cNvSpPr txBox="true"/>
          <p:nvPr/>
        </p:nvSpPr>
        <p:spPr>
          <a:xfrm rot="0">
            <a:off x="3217069" y="4387070"/>
            <a:ext cx="4765923" cy="1540764"/>
          </a:xfrm>
          <a:prstGeom prst="rect">
            <a:avLst/>
          </a:prstGeom>
        </p:spPr>
        <p:txBody>
          <a:bodyPr anchor="t" rtlCol="false" tIns="0" lIns="0" bIns="0" rIns="0">
            <a:spAutoFit/>
          </a:bodyPr>
          <a:lstStyle/>
          <a:p>
            <a:pPr algn="l" marL="777243" indent="-388622" lvl="1">
              <a:lnSpc>
                <a:spcPts val="3888"/>
              </a:lnSpc>
              <a:buFont typeface="Arial"/>
              <a:buChar char="•"/>
            </a:pPr>
            <a:r>
              <a:rPr lang="en-US" sz="3600">
                <a:solidFill>
                  <a:srgbClr val="003A58"/>
                </a:solidFill>
                <a:latin typeface="Arial"/>
                <a:ea typeface="Arial"/>
                <a:cs typeface="Arial"/>
                <a:sym typeface="Arial"/>
              </a:rPr>
              <a:t>CheckWin()</a:t>
            </a:r>
          </a:p>
          <a:p>
            <a:pPr algn="l" marL="777243" indent="-388622" lvl="1">
              <a:lnSpc>
                <a:spcPts val="3888"/>
              </a:lnSpc>
              <a:buFont typeface="Arial"/>
              <a:buChar char="•"/>
            </a:pPr>
            <a:r>
              <a:rPr lang="en-US" sz="3600">
                <a:solidFill>
                  <a:srgbClr val="003A58"/>
                </a:solidFill>
                <a:latin typeface="Arial"/>
                <a:ea typeface="Arial"/>
                <a:cs typeface="Arial"/>
                <a:sym typeface="Arial"/>
              </a:rPr>
              <a:t>CheckDraw()</a:t>
            </a:r>
          </a:p>
          <a:p>
            <a:pPr algn="l" marL="777243" indent="-388622" lvl="1">
              <a:lnSpc>
                <a:spcPts val="3888"/>
              </a:lnSpc>
              <a:buFont typeface="Arial"/>
              <a:buChar char="•"/>
            </a:pPr>
            <a:r>
              <a:rPr lang="en-US" sz="3600">
                <a:solidFill>
                  <a:srgbClr val="003A58"/>
                </a:solidFill>
                <a:latin typeface="Arial"/>
                <a:ea typeface="Arial"/>
                <a:cs typeface="Arial"/>
                <a:sym typeface="Arial"/>
              </a:rPr>
              <a:t>HandlePlayerTurn()</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AutoShape 2" id="2"/>
          <p:cNvSpPr/>
          <p:nvPr/>
        </p:nvSpPr>
        <p:spPr>
          <a:xfrm flipV="true">
            <a:off x="8878200" y="5194251"/>
            <a:ext cx="0" cy="1349611"/>
          </a:xfrm>
          <a:prstGeom prst="line">
            <a:avLst/>
          </a:prstGeom>
          <a:ln cap="flat" w="38100">
            <a:solidFill>
              <a:srgbClr val="000000"/>
            </a:solidFill>
            <a:prstDash val="solid"/>
            <a:headEnd type="none" len="sm" w="sm"/>
            <a:tailEnd type="none" len="sm" w="sm"/>
          </a:ln>
        </p:spPr>
      </p:sp>
      <p:sp>
        <p:nvSpPr>
          <p:cNvPr name="AutoShape 3" id="3"/>
          <p:cNvSpPr/>
          <p:nvPr/>
        </p:nvSpPr>
        <p:spPr>
          <a:xfrm flipH="true">
            <a:off x="3460051" y="5654381"/>
            <a:ext cx="19050" cy="889481"/>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3">
              <a:alphaModFix amt="32999"/>
            </a:blip>
            <a:stretch>
              <a:fillRect l="-1995" t="0" r="-6893" b="0"/>
            </a:stretch>
          </a:blipFill>
        </p:spPr>
      </p:sp>
      <p:sp>
        <p:nvSpPr>
          <p:cNvPr name="Freeform 5" id="5"/>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AutoShape 6" id="6"/>
          <p:cNvSpPr/>
          <p:nvPr/>
        </p:nvSpPr>
        <p:spPr>
          <a:xfrm flipV="true">
            <a:off x="14316301" y="5656762"/>
            <a:ext cx="0" cy="3404536"/>
          </a:xfrm>
          <a:prstGeom prst="line">
            <a:avLst/>
          </a:prstGeom>
          <a:ln cap="flat" w="38100">
            <a:solidFill>
              <a:srgbClr val="000000"/>
            </a:solidFill>
            <a:prstDash val="solid"/>
            <a:headEnd type="none" len="sm" w="sm"/>
            <a:tailEnd type="none" len="sm" w="sm"/>
          </a:ln>
        </p:spPr>
      </p:sp>
      <p:grpSp>
        <p:nvGrpSpPr>
          <p:cNvPr name="Group 7" id="7"/>
          <p:cNvGrpSpPr/>
          <p:nvPr/>
        </p:nvGrpSpPr>
        <p:grpSpPr>
          <a:xfrm rot="0">
            <a:off x="1689751" y="7532962"/>
            <a:ext cx="3540600" cy="989100"/>
            <a:chOff x="0" y="0"/>
            <a:chExt cx="4720800" cy="1318800"/>
          </a:xfrm>
        </p:grpSpPr>
        <p:sp>
          <p:nvSpPr>
            <p:cNvPr name="Freeform 8" id="8"/>
            <p:cNvSpPr/>
            <p:nvPr/>
          </p:nvSpPr>
          <p:spPr>
            <a:xfrm flipH="false" flipV="false" rot="0">
              <a:off x="0" y="0"/>
              <a:ext cx="4720844" cy="1318768"/>
            </a:xfrm>
            <a:custGeom>
              <a:avLst/>
              <a:gdLst/>
              <a:ahLst/>
              <a:cxnLst/>
              <a:rect r="r" b="b" t="t" l="l"/>
              <a:pathLst>
                <a:path h="1318768" w="4720844">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A5C2"/>
            </a:solidFill>
          </p:spPr>
        </p:sp>
        <p:sp>
          <p:nvSpPr>
            <p:cNvPr name="TextBox 9" id="9"/>
            <p:cNvSpPr txBox="true"/>
            <p:nvPr/>
          </p:nvSpPr>
          <p:spPr>
            <a:xfrm>
              <a:off x="0" y="-19050"/>
              <a:ext cx="4720800" cy="1337850"/>
            </a:xfrm>
            <a:prstGeom prst="rect">
              <a:avLst/>
            </a:prstGeom>
          </p:spPr>
          <p:txBody>
            <a:bodyPr anchor="ctr" rtlCol="false" tIns="50800" lIns="50800" bIns="50800" rIns="50800"/>
            <a:lstStyle/>
            <a:p>
              <a:pPr algn="ctr">
                <a:lnSpc>
                  <a:spcPts val="3600"/>
                </a:lnSpc>
              </a:pPr>
              <a:r>
                <a:rPr lang="en-US" sz="3000">
                  <a:solidFill>
                    <a:srgbClr val="FFFFFF"/>
                  </a:solidFill>
                  <a:latin typeface="Roboto"/>
                  <a:ea typeface="Roboto"/>
                  <a:cs typeface="Roboto"/>
                  <a:sym typeface="Roboto"/>
                </a:rPr>
                <a:t>Imperfectness</a:t>
              </a:r>
            </a:p>
          </p:txBody>
        </p:sp>
      </p:grpSp>
      <p:grpSp>
        <p:nvGrpSpPr>
          <p:cNvPr name="Group 10" id="10"/>
          <p:cNvGrpSpPr/>
          <p:nvPr/>
        </p:nvGrpSpPr>
        <p:grpSpPr>
          <a:xfrm rot="0">
            <a:off x="7107900" y="6543862"/>
            <a:ext cx="3540600" cy="989100"/>
            <a:chOff x="0" y="0"/>
            <a:chExt cx="4720800" cy="1318800"/>
          </a:xfrm>
        </p:grpSpPr>
        <p:sp>
          <p:nvSpPr>
            <p:cNvPr name="Freeform 11" id="11"/>
            <p:cNvSpPr/>
            <p:nvPr/>
          </p:nvSpPr>
          <p:spPr>
            <a:xfrm flipH="false" flipV="false" rot="0">
              <a:off x="0" y="0"/>
              <a:ext cx="4720844" cy="1318768"/>
            </a:xfrm>
            <a:custGeom>
              <a:avLst/>
              <a:gdLst/>
              <a:ahLst/>
              <a:cxnLst/>
              <a:rect r="r" b="b" t="t" l="l"/>
              <a:pathLst>
                <a:path h="1318768" w="4720844">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sp>
        <p:sp>
          <p:nvSpPr>
            <p:cNvPr name="TextBox 12" id="12"/>
            <p:cNvSpPr txBox="true"/>
            <p:nvPr/>
          </p:nvSpPr>
          <p:spPr>
            <a:xfrm>
              <a:off x="0" y="-19050"/>
              <a:ext cx="4720800" cy="1337850"/>
            </a:xfrm>
            <a:prstGeom prst="rect">
              <a:avLst/>
            </a:prstGeom>
          </p:spPr>
          <p:txBody>
            <a:bodyPr anchor="ctr" rtlCol="false" tIns="50800" lIns="50800" bIns="50800" rIns="50800"/>
            <a:lstStyle/>
            <a:p>
              <a:pPr algn="ctr">
                <a:lnSpc>
                  <a:spcPts val="3600"/>
                </a:lnSpc>
              </a:pPr>
              <a:r>
                <a:rPr lang="en-US" sz="3000">
                  <a:solidFill>
                    <a:srgbClr val="FFFFFF"/>
                  </a:solidFill>
                  <a:latin typeface="Roboto"/>
                  <a:ea typeface="Roboto"/>
                  <a:cs typeface="Roboto"/>
                  <a:sym typeface="Roboto"/>
                </a:rPr>
                <a:t>Hint System</a:t>
              </a:r>
            </a:p>
          </p:txBody>
        </p:sp>
      </p:grpSp>
      <p:grpSp>
        <p:nvGrpSpPr>
          <p:cNvPr name="Group 13" id="13"/>
          <p:cNvGrpSpPr/>
          <p:nvPr/>
        </p:nvGrpSpPr>
        <p:grpSpPr>
          <a:xfrm rot="0">
            <a:off x="7107900" y="4205175"/>
            <a:ext cx="3540600" cy="989100"/>
            <a:chOff x="0" y="0"/>
            <a:chExt cx="4720800" cy="1318800"/>
          </a:xfrm>
        </p:grpSpPr>
        <p:sp>
          <p:nvSpPr>
            <p:cNvPr name="Freeform 14" id="14"/>
            <p:cNvSpPr/>
            <p:nvPr/>
          </p:nvSpPr>
          <p:spPr>
            <a:xfrm flipH="false" flipV="false" rot="0">
              <a:off x="0" y="0"/>
              <a:ext cx="4720844" cy="1318768"/>
            </a:xfrm>
            <a:custGeom>
              <a:avLst/>
              <a:gdLst/>
              <a:ahLst/>
              <a:cxnLst/>
              <a:rect r="r" b="b" t="t" l="l"/>
              <a:pathLst>
                <a:path h="1318768" w="4720844">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sp>
        <p:sp>
          <p:nvSpPr>
            <p:cNvPr name="TextBox 15" id="15"/>
            <p:cNvSpPr txBox="true"/>
            <p:nvPr/>
          </p:nvSpPr>
          <p:spPr>
            <a:xfrm>
              <a:off x="0" y="-19050"/>
              <a:ext cx="4720800" cy="1337850"/>
            </a:xfrm>
            <a:prstGeom prst="rect">
              <a:avLst/>
            </a:prstGeom>
          </p:spPr>
          <p:txBody>
            <a:bodyPr anchor="ctr" rtlCol="false" tIns="50800" lIns="50800" bIns="50800" rIns="50800"/>
            <a:lstStyle/>
            <a:p>
              <a:pPr algn="ctr">
                <a:lnSpc>
                  <a:spcPts val="3600"/>
                </a:lnSpc>
              </a:pPr>
              <a:r>
                <a:rPr lang="en-US" sz="3000">
                  <a:solidFill>
                    <a:srgbClr val="FFFFFF"/>
                  </a:solidFill>
                  <a:latin typeface="Roboto"/>
                  <a:ea typeface="Roboto"/>
                  <a:cs typeface="Roboto"/>
                  <a:sym typeface="Roboto"/>
                </a:rPr>
                <a:t>Me</a:t>
              </a:r>
            </a:p>
          </p:txBody>
        </p:sp>
      </p:grpSp>
      <p:sp>
        <p:nvSpPr>
          <p:cNvPr name="AutoShape 16" id="16"/>
          <p:cNvSpPr/>
          <p:nvPr/>
        </p:nvSpPr>
        <p:spPr>
          <a:xfrm>
            <a:off x="3460051" y="5654381"/>
            <a:ext cx="10837200" cy="0"/>
          </a:xfrm>
          <a:prstGeom prst="line">
            <a:avLst/>
          </a:prstGeom>
          <a:ln cap="flat" w="38100">
            <a:solidFill>
              <a:srgbClr val="000000"/>
            </a:solidFill>
            <a:prstDash val="solid"/>
            <a:headEnd type="none" len="sm" w="sm"/>
            <a:tailEnd type="none" len="sm" w="sm"/>
          </a:ln>
        </p:spPr>
      </p:sp>
      <p:sp>
        <p:nvSpPr>
          <p:cNvPr name="Freeform 17" id="17"/>
          <p:cNvSpPr/>
          <p:nvPr/>
        </p:nvSpPr>
        <p:spPr>
          <a:xfrm flipH="false" flipV="false" rot="-5400000">
            <a:off x="7842965" y="1399190"/>
            <a:ext cx="2071371" cy="3540600"/>
          </a:xfrm>
          <a:custGeom>
            <a:avLst/>
            <a:gdLst/>
            <a:ahLst/>
            <a:cxnLst/>
            <a:rect r="r" b="b" t="t" l="l"/>
            <a:pathLst>
              <a:path h="3540600" w="2071371">
                <a:moveTo>
                  <a:pt x="0" y="0"/>
                </a:moveTo>
                <a:lnTo>
                  <a:pt x="2071371" y="0"/>
                </a:lnTo>
                <a:lnTo>
                  <a:pt x="2071371" y="3540599"/>
                </a:lnTo>
                <a:lnTo>
                  <a:pt x="0" y="3540599"/>
                </a:lnTo>
                <a:lnTo>
                  <a:pt x="0" y="0"/>
                </a:lnTo>
                <a:close/>
              </a:path>
            </a:pathLst>
          </a:custGeom>
          <a:blipFill>
            <a:blip r:embed="rId5"/>
            <a:stretch>
              <a:fillRect l="-40394" t="0" r="-51662" b="-110674"/>
            </a:stretch>
          </a:blipFill>
        </p:spPr>
      </p:sp>
      <p:grpSp>
        <p:nvGrpSpPr>
          <p:cNvPr name="Group 18" id="18"/>
          <p:cNvGrpSpPr/>
          <p:nvPr/>
        </p:nvGrpSpPr>
        <p:grpSpPr>
          <a:xfrm rot="0">
            <a:off x="12505875" y="6543862"/>
            <a:ext cx="3540600" cy="989100"/>
            <a:chOff x="0" y="0"/>
            <a:chExt cx="4720800" cy="1318800"/>
          </a:xfrm>
        </p:grpSpPr>
        <p:sp>
          <p:nvSpPr>
            <p:cNvPr name="Freeform 19" id="19"/>
            <p:cNvSpPr/>
            <p:nvPr/>
          </p:nvSpPr>
          <p:spPr>
            <a:xfrm flipH="false" flipV="false" rot="0">
              <a:off x="0" y="0"/>
              <a:ext cx="4720844" cy="1318768"/>
            </a:xfrm>
            <a:custGeom>
              <a:avLst/>
              <a:gdLst/>
              <a:ahLst/>
              <a:cxnLst/>
              <a:rect r="r" b="b" t="t" l="l"/>
              <a:pathLst>
                <a:path h="1318768" w="4720844">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sp>
        <p:sp>
          <p:nvSpPr>
            <p:cNvPr name="TextBox 20" id="20"/>
            <p:cNvSpPr txBox="true"/>
            <p:nvPr/>
          </p:nvSpPr>
          <p:spPr>
            <a:xfrm>
              <a:off x="0" y="-19050"/>
              <a:ext cx="4720800" cy="1337850"/>
            </a:xfrm>
            <a:prstGeom prst="rect">
              <a:avLst/>
            </a:prstGeom>
          </p:spPr>
          <p:txBody>
            <a:bodyPr anchor="ctr" rtlCol="false" tIns="50800" lIns="50800" bIns="50800" rIns="50800"/>
            <a:lstStyle/>
            <a:p>
              <a:pPr algn="ctr">
                <a:lnSpc>
                  <a:spcPts val="3600"/>
                </a:lnSpc>
              </a:pPr>
              <a:r>
                <a:rPr lang="en-US" sz="3000">
                  <a:solidFill>
                    <a:srgbClr val="FFFFFF"/>
                  </a:solidFill>
                  <a:latin typeface="Roboto"/>
                  <a:ea typeface="Roboto"/>
                  <a:cs typeface="Roboto"/>
                  <a:sym typeface="Roboto"/>
                </a:rPr>
                <a:t>Report</a:t>
              </a:r>
            </a:p>
          </p:txBody>
        </p:sp>
      </p:grpSp>
      <p:grpSp>
        <p:nvGrpSpPr>
          <p:cNvPr name="Group 21" id="21"/>
          <p:cNvGrpSpPr/>
          <p:nvPr/>
        </p:nvGrpSpPr>
        <p:grpSpPr>
          <a:xfrm rot="0">
            <a:off x="1689751" y="6543862"/>
            <a:ext cx="3540600" cy="989100"/>
            <a:chOff x="0" y="0"/>
            <a:chExt cx="4720800" cy="1318800"/>
          </a:xfrm>
        </p:grpSpPr>
        <p:sp>
          <p:nvSpPr>
            <p:cNvPr name="Freeform 22" id="22"/>
            <p:cNvSpPr/>
            <p:nvPr/>
          </p:nvSpPr>
          <p:spPr>
            <a:xfrm flipH="false" flipV="false" rot="0">
              <a:off x="0" y="0"/>
              <a:ext cx="4720844" cy="1318768"/>
            </a:xfrm>
            <a:custGeom>
              <a:avLst/>
              <a:gdLst/>
              <a:ahLst/>
              <a:cxnLst/>
              <a:rect r="r" b="b" t="t" l="l"/>
              <a:pathLst>
                <a:path h="1318768" w="4720844">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sp>
        <p:sp>
          <p:nvSpPr>
            <p:cNvPr name="TextBox 23" id="23"/>
            <p:cNvSpPr txBox="true"/>
            <p:nvPr/>
          </p:nvSpPr>
          <p:spPr>
            <a:xfrm>
              <a:off x="0" y="-19050"/>
              <a:ext cx="4720800" cy="1337850"/>
            </a:xfrm>
            <a:prstGeom prst="rect">
              <a:avLst/>
            </a:prstGeom>
          </p:spPr>
          <p:txBody>
            <a:bodyPr anchor="ctr" rtlCol="false" tIns="50800" lIns="50800" bIns="50800" rIns="50800"/>
            <a:lstStyle/>
            <a:p>
              <a:pPr algn="ctr">
                <a:lnSpc>
                  <a:spcPts val="3600"/>
                </a:lnSpc>
              </a:pPr>
              <a:r>
                <a:rPr lang="en-US" sz="3000">
                  <a:solidFill>
                    <a:srgbClr val="FFFFFF"/>
                  </a:solidFill>
                  <a:latin typeface="Roboto"/>
                  <a:ea typeface="Roboto"/>
                  <a:cs typeface="Roboto"/>
                  <a:sym typeface="Roboto"/>
                </a:rPr>
                <a:t>Minimax</a:t>
              </a:r>
            </a:p>
          </p:txBody>
        </p:sp>
      </p:grpSp>
      <p:grpSp>
        <p:nvGrpSpPr>
          <p:cNvPr name="Group 24" id="24"/>
          <p:cNvGrpSpPr/>
          <p:nvPr/>
        </p:nvGrpSpPr>
        <p:grpSpPr>
          <a:xfrm rot="0">
            <a:off x="1708801" y="8522062"/>
            <a:ext cx="3540600" cy="989100"/>
            <a:chOff x="0" y="0"/>
            <a:chExt cx="4720800" cy="1318800"/>
          </a:xfrm>
        </p:grpSpPr>
        <p:sp>
          <p:nvSpPr>
            <p:cNvPr name="Freeform 25" id="25"/>
            <p:cNvSpPr/>
            <p:nvPr/>
          </p:nvSpPr>
          <p:spPr>
            <a:xfrm flipH="false" flipV="false" rot="0">
              <a:off x="0" y="0"/>
              <a:ext cx="4720844" cy="1318768"/>
            </a:xfrm>
            <a:custGeom>
              <a:avLst/>
              <a:gdLst/>
              <a:ahLst/>
              <a:cxnLst/>
              <a:rect r="r" b="b" t="t" l="l"/>
              <a:pathLst>
                <a:path h="1318768" w="4720844">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A5C2"/>
            </a:solidFill>
          </p:spPr>
        </p:sp>
        <p:sp>
          <p:nvSpPr>
            <p:cNvPr name="TextBox 26" id="26"/>
            <p:cNvSpPr txBox="true"/>
            <p:nvPr/>
          </p:nvSpPr>
          <p:spPr>
            <a:xfrm>
              <a:off x="0" y="-19050"/>
              <a:ext cx="4720800" cy="1337850"/>
            </a:xfrm>
            <a:prstGeom prst="rect">
              <a:avLst/>
            </a:prstGeom>
          </p:spPr>
          <p:txBody>
            <a:bodyPr anchor="ctr" rtlCol="false" tIns="50800" lIns="50800" bIns="50800" rIns="50800"/>
            <a:lstStyle/>
            <a:p>
              <a:pPr algn="ctr">
                <a:lnSpc>
                  <a:spcPts val="3600"/>
                </a:lnSpc>
              </a:pPr>
              <a:r>
                <a:rPr lang="en-US" sz="3000">
                  <a:solidFill>
                    <a:srgbClr val="FFFFFF"/>
                  </a:solidFill>
                  <a:latin typeface="Roboto"/>
                  <a:ea typeface="Roboto"/>
                  <a:cs typeface="Roboto"/>
                  <a:sym typeface="Roboto"/>
                </a:rPr>
                <a:t>Alpha-Beta Pruning</a:t>
              </a:r>
            </a:p>
          </p:txBody>
        </p:sp>
      </p:grpSp>
      <p:grpSp>
        <p:nvGrpSpPr>
          <p:cNvPr name="Group 27" id="27"/>
          <p:cNvGrpSpPr/>
          <p:nvPr/>
        </p:nvGrpSpPr>
        <p:grpSpPr>
          <a:xfrm rot="0">
            <a:off x="12505875" y="7532962"/>
            <a:ext cx="3540600" cy="989100"/>
            <a:chOff x="0" y="0"/>
            <a:chExt cx="4720800" cy="1318800"/>
          </a:xfrm>
        </p:grpSpPr>
        <p:sp>
          <p:nvSpPr>
            <p:cNvPr name="Freeform 28" id="28"/>
            <p:cNvSpPr/>
            <p:nvPr/>
          </p:nvSpPr>
          <p:spPr>
            <a:xfrm flipH="false" flipV="false" rot="0">
              <a:off x="0" y="0"/>
              <a:ext cx="4720844" cy="1318768"/>
            </a:xfrm>
            <a:custGeom>
              <a:avLst/>
              <a:gdLst/>
              <a:ahLst/>
              <a:cxnLst/>
              <a:rect r="r" b="b" t="t" l="l"/>
              <a:pathLst>
                <a:path h="1318768" w="4720844">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A5C2"/>
            </a:solidFill>
          </p:spPr>
        </p:sp>
        <p:sp>
          <p:nvSpPr>
            <p:cNvPr name="TextBox 29" id="29"/>
            <p:cNvSpPr txBox="true"/>
            <p:nvPr/>
          </p:nvSpPr>
          <p:spPr>
            <a:xfrm>
              <a:off x="0" y="-19050"/>
              <a:ext cx="4720800" cy="1337850"/>
            </a:xfrm>
            <a:prstGeom prst="rect">
              <a:avLst/>
            </a:prstGeom>
          </p:spPr>
          <p:txBody>
            <a:bodyPr anchor="ctr" rtlCol="false" tIns="50800" lIns="50800" bIns="50800" rIns="50800"/>
            <a:lstStyle/>
            <a:p>
              <a:pPr algn="ctr">
                <a:lnSpc>
                  <a:spcPts val="3600"/>
                </a:lnSpc>
              </a:pPr>
              <a:r>
                <a:rPr lang="en-US" sz="3000">
                  <a:solidFill>
                    <a:srgbClr val="FFFFFF"/>
                  </a:solidFill>
                  <a:latin typeface="Roboto"/>
                  <a:ea typeface="Roboto"/>
                  <a:cs typeface="Roboto"/>
                  <a:sym typeface="Roboto"/>
                </a:rPr>
                <a:t>2.5 Hint System</a:t>
              </a:r>
            </a:p>
          </p:txBody>
        </p:sp>
      </p:grpSp>
      <p:grpSp>
        <p:nvGrpSpPr>
          <p:cNvPr name="Group 30" id="30"/>
          <p:cNvGrpSpPr/>
          <p:nvPr/>
        </p:nvGrpSpPr>
        <p:grpSpPr>
          <a:xfrm rot="0">
            <a:off x="12505875" y="8522063"/>
            <a:ext cx="3540600" cy="1115244"/>
            <a:chOff x="0" y="0"/>
            <a:chExt cx="4720800" cy="1486991"/>
          </a:xfrm>
        </p:grpSpPr>
        <p:sp>
          <p:nvSpPr>
            <p:cNvPr name="Freeform 31" id="31"/>
            <p:cNvSpPr/>
            <p:nvPr/>
          </p:nvSpPr>
          <p:spPr>
            <a:xfrm flipH="false" flipV="false" rot="0">
              <a:off x="0" y="0"/>
              <a:ext cx="4720844" cy="1486955"/>
            </a:xfrm>
            <a:custGeom>
              <a:avLst/>
              <a:gdLst/>
              <a:ahLst/>
              <a:cxnLst/>
              <a:rect r="r" b="b" t="t" l="l"/>
              <a:pathLst>
                <a:path h="1486955" w="4720844">
                  <a:moveTo>
                    <a:pt x="0" y="743478"/>
                  </a:moveTo>
                  <a:cubicBezTo>
                    <a:pt x="0" y="332933"/>
                    <a:pt x="295275" y="0"/>
                    <a:pt x="659384" y="0"/>
                  </a:cubicBezTo>
                  <a:lnTo>
                    <a:pt x="4061460" y="0"/>
                  </a:lnTo>
                  <a:cubicBezTo>
                    <a:pt x="4425696" y="0"/>
                    <a:pt x="4720844" y="332933"/>
                    <a:pt x="4720844" y="743478"/>
                  </a:cubicBezTo>
                  <a:cubicBezTo>
                    <a:pt x="4720844" y="1154023"/>
                    <a:pt x="4425569" y="1486955"/>
                    <a:pt x="4061460" y="1486955"/>
                  </a:cubicBezTo>
                  <a:lnTo>
                    <a:pt x="659384" y="1486955"/>
                  </a:lnTo>
                  <a:cubicBezTo>
                    <a:pt x="295275" y="1486955"/>
                    <a:pt x="0" y="1154166"/>
                    <a:pt x="0" y="743478"/>
                  </a:cubicBezTo>
                  <a:close/>
                </a:path>
              </a:pathLst>
            </a:custGeom>
            <a:solidFill>
              <a:srgbClr val="00A5C2"/>
            </a:solidFill>
          </p:spPr>
        </p:sp>
        <p:sp>
          <p:nvSpPr>
            <p:cNvPr name="TextBox 32" id="32"/>
            <p:cNvSpPr txBox="true"/>
            <p:nvPr/>
          </p:nvSpPr>
          <p:spPr>
            <a:xfrm>
              <a:off x="0" y="-19050"/>
              <a:ext cx="4720800" cy="1506041"/>
            </a:xfrm>
            <a:prstGeom prst="rect">
              <a:avLst/>
            </a:prstGeom>
          </p:spPr>
          <p:txBody>
            <a:bodyPr anchor="ctr" rtlCol="false" tIns="50800" lIns="50800" bIns="50800" rIns="50800"/>
            <a:lstStyle/>
            <a:p>
              <a:pPr algn="ctr">
                <a:lnSpc>
                  <a:spcPts val="3600"/>
                </a:lnSpc>
              </a:pPr>
              <a:r>
                <a:rPr lang="en-US" sz="3000">
                  <a:solidFill>
                    <a:srgbClr val="FFFFFF"/>
                  </a:solidFill>
                  <a:latin typeface="Roboto"/>
                  <a:ea typeface="Roboto"/>
                  <a:cs typeface="Roboto"/>
                  <a:sym typeface="Roboto"/>
                </a:rPr>
                <a:t>8, 10.1, 10.2 Minimax</a:t>
              </a:r>
            </a:p>
          </p:txBody>
        </p:sp>
      </p:grpSp>
      <p:grpSp>
        <p:nvGrpSpPr>
          <p:cNvPr name="Group 33" id="33"/>
          <p:cNvGrpSpPr/>
          <p:nvPr/>
        </p:nvGrpSpPr>
        <p:grpSpPr>
          <a:xfrm rot="0">
            <a:off x="7191429" y="7532962"/>
            <a:ext cx="3540600" cy="989100"/>
            <a:chOff x="0" y="0"/>
            <a:chExt cx="4720800" cy="1318800"/>
          </a:xfrm>
        </p:grpSpPr>
        <p:sp>
          <p:nvSpPr>
            <p:cNvPr name="Freeform 34" id="34"/>
            <p:cNvSpPr/>
            <p:nvPr/>
          </p:nvSpPr>
          <p:spPr>
            <a:xfrm flipH="false" flipV="false" rot="0">
              <a:off x="0" y="0"/>
              <a:ext cx="4720844" cy="1318768"/>
            </a:xfrm>
            <a:custGeom>
              <a:avLst/>
              <a:gdLst/>
              <a:ahLst/>
              <a:cxnLst/>
              <a:rect r="r" b="b" t="t" l="l"/>
              <a:pathLst>
                <a:path h="1318768" w="4720844">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A5C2"/>
            </a:solidFill>
          </p:spPr>
        </p:sp>
        <p:sp>
          <p:nvSpPr>
            <p:cNvPr name="TextBox 35" id="35"/>
            <p:cNvSpPr txBox="true"/>
            <p:nvPr/>
          </p:nvSpPr>
          <p:spPr>
            <a:xfrm>
              <a:off x="0" y="-19050"/>
              <a:ext cx="4720800" cy="1337850"/>
            </a:xfrm>
            <a:prstGeom prst="rect">
              <a:avLst/>
            </a:prstGeom>
          </p:spPr>
          <p:txBody>
            <a:bodyPr anchor="ctr" rtlCol="false" tIns="50800" lIns="50800" bIns="50800" rIns="50800"/>
            <a:lstStyle/>
            <a:p>
              <a:pPr algn="ctr">
                <a:lnSpc>
                  <a:spcPts val="3600"/>
                </a:lnSpc>
              </a:pPr>
              <a:r>
                <a:rPr lang="en-US" sz="3000">
                  <a:solidFill>
                    <a:srgbClr val="FFFFFF"/>
                  </a:solidFill>
                  <a:latin typeface="Roboto"/>
                  <a:ea typeface="Roboto"/>
                  <a:cs typeface="Roboto"/>
                  <a:sym typeface="Roboto"/>
                </a:rPr>
                <a:t>Single Player</a:t>
              </a:r>
            </a:p>
          </p:txBody>
        </p:sp>
      </p:grpSp>
      <p:grpSp>
        <p:nvGrpSpPr>
          <p:cNvPr name="Group 36" id="36"/>
          <p:cNvGrpSpPr/>
          <p:nvPr/>
        </p:nvGrpSpPr>
        <p:grpSpPr>
          <a:xfrm rot="0">
            <a:off x="7191429" y="8522063"/>
            <a:ext cx="3540600" cy="989100"/>
            <a:chOff x="0" y="0"/>
            <a:chExt cx="4720800" cy="1318800"/>
          </a:xfrm>
        </p:grpSpPr>
        <p:sp>
          <p:nvSpPr>
            <p:cNvPr name="Freeform 37" id="37"/>
            <p:cNvSpPr/>
            <p:nvPr/>
          </p:nvSpPr>
          <p:spPr>
            <a:xfrm flipH="false" flipV="false" rot="0">
              <a:off x="0" y="0"/>
              <a:ext cx="4720844" cy="1318768"/>
            </a:xfrm>
            <a:custGeom>
              <a:avLst/>
              <a:gdLst/>
              <a:ahLst/>
              <a:cxnLst/>
              <a:rect r="r" b="b" t="t" l="l"/>
              <a:pathLst>
                <a:path h="1318768" w="4720844">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A5C2"/>
            </a:solidFill>
          </p:spPr>
        </p:sp>
        <p:sp>
          <p:nvSpPr>
            <p:cNvPr name="TextBox 38" id="38"/>
            <p:cNvSpPr txBox="true"/>
            <p:nvPr/>
          </p:nvSpPr>
          <p:spPr>
            <a:xfrm>
              <a:off x="0" y="-19050"/>
              <a:ext cx="4720800" cy="1337850"/>
            </a:xfrm>
            <a:prstGeom prst="rect">
              <a:avLst/>
            </a:prstGeom>
          </p:spPr>
          <p:txBody>
            <a:bodyPr anchor="ctr" rtlCol="false" tIns="50800" lIns="50800" bIns="50800" rIns="50800"/>
            <a:lstStyle/>
            <a:p>
              <a:pPr algn="ctr">
                <a:lnSpc>
                  <a:spcPts val="3600"/>
                </a:lnSpc>
              </a:pPr>
              <a:r>
                <a:rPr lang="en-US" sz="3000">
                  <a:solidFill>
                    <a:srgbClr val="FFFFFF"/>
                  </a:solidFill>
                  <a:latin typeface="Roboto"/>
                  <a:ea typeface="Roboto"/>
                  <a:cs typeface="Roboto"/>
                  <a:sym typeface="Roboto"/>
                </a:rPr>
                <a:t>Two Player</a:t>
              </a:r>
            </a:p>
          </p:txBody>
        </p:sp>
      </p:grpSp>
      <p:grpSp>
        <p:nvGrpSpPr>
          <p:cNvPr name="Group 39" id="39"/>
          <p:cNvGrpSpPr/>
          <p:nvPr/>
        </p:nvGrpSpPr>
        <p:grpSpPr>
          <a:xfrm rot="0">
            <a:off x="11154684" y="1759051"/>
            <a:ext cx="3291840" cy="3291840"/>
            <a:chOff x="0" y="0"/>
            <a:chExt cx="6350000" cy="6350000"/>
          </a:xfrm>
        </p:grpSpPr>
        <p:sp>
          <p:nvSpPr>
            <p:cNvPr name="Freeform 40" id="40"/>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41" id="41"/>
          <p:cNvSpPr txBox="true"/>
          <p:nvPr/>
        </p:nvSpPr>
        <p:spPr>
          <a:xfrm rot="0">
            <a:off x="3915279" y="990600"/>
            <a:ext cx="13633500" cy="673608"/>
          </a:xfrm>
          <a:prstGeom prst="rect">
            <a:avLst/>
          </a:prstGeom>
        </p:spPr>
        <p:txBody>
          <a:bodyPr anchor="t" rtlCol="false" tIns="0" lIns="0" bIns="0" rIns="0">
            <a:spAutoFit/>
          </a:bodyPr>
          <a:lstStyle/>
          <a:p>
            <a:pPr algn="l">
              <a:lnSpc>
                <a:spcPts val="4536"/>
              </a:lnSpc>
            </a:pPr>
            <a:r>
              <a:rPr lang="en-US" b="true" sz="4200">
                <a:solidFill>
                  <a:srgbClr val="003A58"/>
                </a:solidFill>
                <a:latin typeface="Arial Bold"/>
                <a:ea typeface="Arial Bold"/>
                <a:cs typeface="Arial Bold"/>
                <a:sym typeface="Arial Bold"/>
              </a:rPr>
              <a:t>Tan Bing Kun Terence (2401883)</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3">
              <a:alphaModFix amt="32999"/>
            </a:blip>
            <a:stretch>
              <a:fillRect l="-1995" t="0" r="-6893"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9144000" y="2274973"/>
            <a:ext cx="8582237" cy="5827889"/>
          </a:xfrm>
          <a:custGeom>
            <a:avLst/>
            <a:gdLst/>
            <a:ahLst/>
            <a:cxnLst/>
            <a:rect r="r" b="b" t="t" l="l"/>
            <a:pathLst>
              <a:path h="5827889" w="8582237">
                <a:moveTo>
                  <a:pt x="0" y="0"/>
                </a:moveTo>
                <a:lnTo>
                  <a:pt x="8582237" y="0"/>
                </a:lnTo>
                <a:lnTo>
                  <a:pt x="8582237" y="5827889"/>
                </a:lnTo>
                <a:lnTo>
                  <a:pt x="0" y="5827889"/>
                </a:lnTo>
                <a:lnTo>
                  <a:pt x="0" y="0"/>
                </a:lnTo>
                <a:close/>
              </a:path>
            </a:pathLst>
          </a:custGeom>
          <a:blipFill>
            <a:blip r:embed="rId5">
              <a:alphaModFix amt="82000"/>
            </a:blip>
            <a:stretch>
              <a:fillRect l="-9694" t="0" r="0" b="0"/>
            </a:stretch>
          </a:blipFill>
        </p:spPr>
      </p:sp>
      <p:grpSp>
        <p:nvGrpSpPr>
          <p:cNvPr name="Group 5" id="5"/>
          <p:cNvGrpSpPr/>
          <p:nvPr/>
        </p:nvGrpSpPr>
        <p:grpSpPr>
          <a:xfrm rot="0">
            <a:off x="5722320" y="6995160"/>
            <a:ext cx="3291840" cy="3291840"/>
            <a:chOff x="0" y="0"/>
            <a:chExt cx="6350000" cy="6350000"/>
          </a:xfrm>
        </p:grpSpPr>
        <p:sp>
          <p:nvSpPr>
            <p:cNvPr name="Freeform 6" id="6"/>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7" id="7"/>
          <p:cNvSpPr txBox="true"/>
          <p:nvPr/>
        </p:nvSpPr>
        <p:spPr>
          <a:xfrm rot="0">
            <a:off x="3915279" y="990600"/>
            <a:ext cx="13633500" cy="673608"/>
          </a:xfrm>
          <a:prstGeom prst="rect">
            <a:avLst/>
          </a:prstGeom>
        </p:spPr>
        <p:txBody>
          <a:bodyPr anchor="t" rtlCol="false" tIns="0" lIns="0" bIns="0" rIns="0">
            <a:spAutoFit/>
          </a:bodyPr>
          <a:lstStyle/>
          <a:p>
            <a:pPr algn="l">
              <a:lnSpc>
                <a:spcPts val="4536"/>
              </a:lnSpc>
            </a:pPr>
            <a:r>
              <a:rPr lang="en-US" b="true" sz="4200">
                <a:solidFill>
                  <a:srgbClr val="003A58"/>
                </a:solidFill>
                <a:latin typeface="Arial Bold"/>
                <a:ea typeface="Arial Bold"/>
                <a:cs typeface="Arial Bold"/>
                <a:sym typeface="Arial Bold"/>
              </a:rPr>
              <a:t>Tan Bing Kun Terence (2401883)</a:t>
            </a:r>
          </a:p>
        </p:txBody>
      </p:sp>
      <p:sp>
        <p:nvSpPr>
          <p:cNvPr name="TextBox 8" id="8"/>
          <p:cNvSpPr txBox="true"/>
          <p:nvPr/>
        </p:nvSpPr>
        <p:spPr>
          <a:xfrm rot="0">
            <a:off x="1028700" y="2549787"/>
            <a:ext cx="7845017" cy="6010275"/>
          </a:xfrm>
          <a:prstGeom prst="rect">
            <a:avLst/>
          </a:prstGeom>
        </p:spPr>
        <p:txBody>
          <a:bodyPr anchor="t" rtlCol="false" tIns="0" lIns="0" bIns="0" rIns="0">
            <a:spAutoFit/>
          </a:bodyPr>
          <a:lstStyle/>
          <a:p>
            <a:pPr algn="l">
              <a:lnSpc>
                <a:spcPts val="3600"/>
              </a:lnSpc>
            </a:pPr>
            <a:r>
              <a:rPr lang="en-US" sz="3000">
                <a:solidFill>
                  <a:srgbClr val="003865"/>
                </a:solidFill>
                <a:latin typeface="Arial"/>
                <a:ea typeface="Arial"/>
                <a:cs typeface="Arial"/>
                <a:sym typeface="Arial"/>
              </a:rPr>
              <a:t>Minimax Algorithm</a:t>
            </a:r>
          </a:p>
          <a:p>
            <a:pPr algn="l" marL="647700" indent="-323850" lvl="1">
              <a:lnSpc>
                <a:spcPts val="3600"/>
              </a:lnSpc>
              <a:buFont typeface="Arial"/>
              <a:buChar char="•"/>
            </a:pPr>
            <a:r>
              <a:rPr lang="en-US" sz="3000">
                <a:solidFill>
                  <a:srgbClr val="003865"/>
                </a:solidFill>
                <a:latin typeface="Arial"/>
                <a:ea typeface="Arial"/>
                <a:cs typeface="Arial"/>
                <a:sym typeface="Arial"/>
              </a:rPr>
              <a:t>Maximizing Player (AI)</a:t>
            </a:r>
          </a:p>
          <a:p>
            <a:pPr algn="l" marL="647700" indent="-323850" lvl="1">
              <a:lnSpc>
                <a:spcPts val="3600"/>
              </a:lnSpc>
              <a:buFont typeface="Arial"/>
              <a:buChar char="•"/>
            </a:pPr>
            <a:r>
              <a:rPr lang="en-US" sz="3000">
                <a:solidFill>
                  <a:srgbClr val="003865"/>
                </a:solidFill>
                <a:latin typeface="Arial"/>
                <a:ea typeface="Arial"/>
                <a:cs typeface="Arial"/>
                <a:sym typeface="Arial"/>
              </a:rPr>
              <a:t>Minimizing Player (Player)</a:t>
            </a:r>
          </a:p>
          <a:p>
            <a:pPr algn="l" marL="647700" indent="-323850" lvl="1">
              <a:lnSpc>
                <a:spcPts val="3600"/>
              </a:lnSpc>
              <a:buFont typeface="Arial"/>
              <a:buChar char="•"/>
            </a:pPr>
            <a:r>
              <a:rPr lang="en-US" sz="3000">
                <a:solidFill>
                  <a:srgbClr val="003865"/>
                </a:solidFill>
                <a:latin typeface="Arial"/>
                <a:ea typeface="Arial"/>
                <a:cs typeface="Arial"/>
                <a:sym typeface="Arial"/>
              </a:rPr>
              <a:t>Runs on a depth first search algorithm</a:t>
            </a:r>
          </a:p>
          <a:p>
            <a:pPr algn="l" marL="647700" indent="-323850" lvl="1">
              <a:lnSpc>
                <a:spcPts val="3600"/>
              </a:lnSpc>
              <a:buFont typeface="Arial"/>
              <a:buChar char="•"/>
            </a:pPr>
            <a:r>
              <a:rPr lang="en-US" sz="3000">
                <a:solidFill>
                  <a:srgbClr val="003865"/>
                </a:solidFill>
                <a:latin typeface="Arial"/>
                <a:ea typeface="Arial"/>
                <a:cs typeface="Arial"/>
                <a:sym typeface="Arial"/>
              </a:rPr>
              <a:t>Exploration of all possible moves to the terminal state.</a:t>
            </a:r>
          </a:p>
          <a:p>
            <a:pPr algn="l" marL="647700" indent="-323850" lvl="1">
              <a:lnSpc>
                <a:spcPts val="3600"/>
              </a:lnSpc>
              <a:buFont typeface="Arial"/>
              <a:buChar char="•"/>
            </a:pPr>
            <a:r>
              <a:rPr lang="en-US" sz="3000">
                <a:solidFill>
                  <a:srgbClr val="003865"/>
                </a:solidFill>
                <a:latin typeface="Arial"/>
                <a:ea typeface="Arial"/>
                <a:cs typeface="Arial"/>
                <a:sym typeface="Arial"/>
              </a:rPr>
              <a:t>Evaluation of the game states and assign score based on result.</a:t>
            </a:r>
          </a:p>
          <a:p>
            <a:pPr algn="l" marL="647700" indent="-323850" lvl="1">
              <a:lnSpc>
                <a:spcPts val="3600"/>
              </a:lnSpc>
              <a:buFont typeface="Arial"/>
              <a:buChar char="•"/>
            </a:pPr>
            <a:r>
              <a:rPr lang="en-US" sz="3000">
                <a:solidFill>
                  <a:srgbClr val="003865"/>
                </a:solidFill>
                <a:latin typeface="Arial"/>
                <a:ea typeface="Arial"/>
                <a:cs typeface="Arial"/>
                <a:sym typeface="Arial"/>
              </a:rPr>
              <a:t>Backtracks result to minimizing or maximizing player</a:t>
            </a:r>
          </a:p>
          <a:p>
            <a:pPr algn="l" marL="647700" indent="-323850" lvl="1">
              <a:lnSpc>
                <a:spcPts val="3600"/>
              </a:lnSpc>
              <a:buFont typeface="Arial"/>
              <a:buChar char="•"/>
            </a:pPr>
            <a:r>
              <a:rPr lang="en-US" sz="3000">
                <a:solidFill>
                  <a:srgbClr val="003865"/>
                </a:solidFill>
                <a:latin typeface="Arial"/>
                <a:ea typeface="Arial"/>
                <a:cs typeface="Arial"/>
                <a:sym typeface="Arial"/>
              </a:rPr>
              <a:t>Select best move to AI</a:t>
            </a:r>
          </a:p>
          <a:p>
            <a:pPr algn="l">
              <a:lnSpc>
                <a:spcPts val="3600"/>
              </a:lnSpc>
            </a:pPr>
            <a:r>
              <a:rPr lang="en-US" sz="3000">
                <a:solidFill>
                  <a:srgbClr val="003865"/>
                </a:solidFill>
                <a:latin typeface="Arial"/>
                <a:ea typeface="Arial"/>
                <a:cs typeface="Arial"/>
                <a:sym typeface="Arial"/>
              </a:rPr>
              <a:t>Function</a:t>
            </a:r>
          </a:p>
          <a:p>
            <a:pPr algn="l" marL="647700" indent="-323850" lvl="1">
              <a:lnSpc>
                <a:spcPts val="3600"/>
              </a:lnSpc>
              <a:buFont typeface="Arial"/>
              <a:buChar char="•"/>
            </a:pPr>
            <a:r>
              <a:rPr lang="en-US" sz="3000">
                <a:solidFill>
                  <a:srgbClr val="003865"/>
                </a:solidFill>
                <a:latin typeface="Arial"/>
                <a:ea typeface="Arial"/>
                <a:cs typeface="Arial"/>
                <a:sym typeface="Arial"/>
              </a:rPr>
              <a:t>Minimax()</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3">
              <a:alphaModFix amt="32999"/>
            </a:blip>
            <a:stretch>
              <a:fillRect l="-1995" t="0" r="-6893"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8420963" y="2318625"/>
            <a:ext cx="8925863" cy="5649750"/>
          </a:xfrm>
          <a:custGeom>
            <a:avLst/>
            <a:gdLst/>
            <a:ahLst/>
            <a:cxnLst/>
            <a:rect r="r" b="b" t="t" l="l"/>
            <a:pathLst>
              <a:path h="5649750" w="8925863">
                <a:moveTo>
                  <a:pt x="0" y="0"/>
                </a:moveTo>
                <a:lnTo>
                  <a:pt x="8925862" y="0"/>
                </a:lnTo>
                <a:lnTo>
                  <a:pt x="8925862" y="5649750"/>
                </a:lnTo>
                <a:lnTo>
                  <a:pt x="0" y="5649750"/>
                </a:lnTo>
                <a:lnTo>
                  <a:pt x="0" y="0"/>
                </a:lnTo>
                <a:close/>
              </a:path>
            </a:pathLst>
          </a:custGeom>
          <a:blipFill>
            <a:blip r:embed="rId5">
              <a:alphaModFix amt="65999"/>
            </a:blip>
            <a:stretch>
              <a:fillRect l="0" t="0" r="0" b="0"/>
            </a:stretch>
          </a:blipFill>
        </p:spPr>
      </p:sp>
      <p:grpSp>
        <p:nvGrpSpPr>
          <p:cNvPr name="Group 5" id="5"/>
          <p:cNvGrpSpPr/>
          <p:nvPr/>
        </p:nvGrpSpPr>
        <p:grpSpPr>
          <a:xfrm rot="0">
            <a:off x="7455503" y="6969292"/>
            <a:ext cx="3291840" cy="3291840"/>
            <a:chOff x="0" y="0"/>
            <a:chExt cx="6350000" cy="6350000"/>
          </a:xfrm>
        </p:grpSpPr>
        <p:sp>
          <p:nvSpPr>
            <p:cNvPr name="Freeform 6" id="6"/>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7" id="7"/>
          <p:cNvSpPr txBox="true"/>
          <p:nvPr/>
        </p:nvSpPr>
        <p:spPr>
          <a:xfrm rot="0">
            <a:off x="3915279" y="990600"/>
            <a:ext cx="13633500" cy="673608"/>
          </a:xfrm>
          <a:prstGeom prst="rect">
            <a:avLst/>
          </a:prstGeom>
        </p:spPr>
        <p:txBody>
          <a:bodyPr anchor="t" rtlCol="false" tIns="0" lIns="0" bIns="0" rIns="0">
            <a:spAutoFit/>
          </a:bodyPr>
          <a:lstStyle/>
          <a:p>
            <a:pPr algn="l">
              <a:lnSpc>
                <a:spcPts val="4536"/>
              </a:lnSpc>
            </a:pPr>
            <a:r>
              <a:rPr lang="en-US" b="true" sz="4200">
                <a:solidFill>
                  <a:srgbClr val="003A58"/>
                </a:solidFill>
                <a:latin typeface="Arial Bold"/>
                <a:ea typeface="Arial Bold"/>
                <a:cs typeface="Arial Bold"/>
                <a:sym typeface="Arial Bold"/>
              </a:rPr>
              <a:t>Tan Bing Kun Terence (2401883)</a:t>
            </a:r>
          </a:p>
        </p:txBody>
      </p:sp>
      <p:sp>
        <p:nvSpPr>
          <p:cNvPr name="TextBox 8" id="8"/>
          <p:cNvSpPr txBox="true"/>
          <p:nvPr/>
        </p:nvSpPr>
        <p:spPr>
          <a:xfrm rot="0">
            <a:off x="1028700" y="2562225"/>
            <a:ext cx="7392263" cy="5553075"/>
          </a:xfrm>
          <a:prstGeom prst="rect">
            <a:avLst/>
          </a:prstGeom>
        </p:spPr>
        <p:txBody>
          <a:bodyPr anchor="t" rtlCol="false" tIns="0" lIns="0" bIns="0" rIns="0">
            <a:spAutoFit/>
          </a:bodyPr>
          <a:lstStyle/>
          <a:p>
            <a:pPr algn="l">
              <a:lnSpc>
                <a:spcPts val="3600"/>
              </a:lnSpc>
            </a:pPr>
            <a:r>
              <a:rPr lang="en-US" sz="3000">
                <a:solidFill>
                  <a:srgbClr val="003865"/>
                </a:solidFill>
                <a:latin typeface="Arial"/>
                <a:ea typeface="Arial"/>
                <a:cs typeface="Arial"/>
                <a:sym typeface="Arial"/>
              </a:rPr>
              <a:t>Limiting Depth Searching (Medium Difficulty)</a:t>
            </a:r>
          </a:p>
          <a:p>
            <a:pPr algn="l" marL="647700" indent="-323850" lvl="1">
              <a:lnSpc>
                <a:spcPts val="3600"/>
              </a:lnSpc>
              <a:buFont typeface="Arial"/>
              <a:buChar char="•"/>
            </a:pPr>
            <a:r>
              <a:rPr lang="en-US" sz="3000">
                <a:solidFill>
                  <a:srgbClr val="003865"/>
                </a:solidFill>
                <a:latin typeface="Arial"/>
                <a:ea typeface="Arial"/>
                <a:cs typeface="Arial"/>
                <a:sym typeface="Arial"/>
              </a:rPr>
              <a:t>Stops the algorithm from continuing the depth first search and backtrack.</a:t>
            </a:r>
          </a:p>
          <a:p>
            <a:pPr algn="l" marL="647700" indent="-323850" lvl="1">
              <a:lnSpc>
                <a:spcPts val="3600"/>
              </a:lnSpc>
              <a:buFont typeface="Arial"/>
              <a:buChar char="•"/>
            </a:pPr>
            <a:r>
              <a:rPr lang="en-US" sz="3000">
                <a:solidFill>
                  <a:srgbClr val="003865"/>
                </a:solidFill>
                <a:latin typeface="Arial"/>
                <a:ea typeface="Arial"/>
                <a:cs typeface="Arial"/>
                <a:sym typeface="Arial"/>
              </a:rPr>
              <a:t>Limited foresight due to depth restriction playing suboptimal moves. </a:t>
            </a:r>
          </a:p>
          <a:p>
            <a:pPr algn="l">
              <a:lnSpc>
                <a:spcPts val="3600"/>
              </a:lnSpc>
            </a:pPr>
            <a:r>
              <a:rPr lang="en-US" sz="3000">
                <a:solidFill>
                  <a:srgbClr val="003865"/>
                </a:solidFill>
                <a:latin typeface="Arial"/>
                <a:ea typeface="Arial"/>
                <a:cs typeface="Arial"/>
                <a:sym typeface="Arial"/>
              </a:rPr>
              <a:t>Alpha-Beta Pruning</a:t>
            </a:r>
          </a:p>
          <a:p>
            <a:pPr algn="l" marL="647700" indent="-323850" lvl="1">
              <a:lnSpc>
                <a:spcPts val="3600"/>
              </a:lnSpc>
              <a:buFont typeface="Arial"/>
              <a:buChar char="•"/>
            </a:pPr>
            <a:r>
              <a:rPr lang="en-US" sz="3000">
                <a:solidFill>
                  <a:srgbClr val="003865"/>
                </a:solidFill>
                <a:latin typeface="Arial"/>
                <a:ea typeface="Arial"/>
                <a:cs typeface="Arial"/>
                <a:sym typeface="Arial"/>
              </a:rPr>
              <a:t>alpha for maximizing player</a:t>
            </a:r>
          </a:p>
          <a:p>
            <a:pPr algn="l" marL="647700" indent="-323850" lvl="1">
              <a:lnSpc>
                <a:spcPts val="3600"/>
              </a:lnSpc>
              <a:buFont typeface="Arial"/>
              <a:buChar char="•"/>
            </a:pPr>
            <a:r>
              <a:rPr lang="en-US" sz="3000">
                <a:solidFill>
                  <a:srgbClr val="003865"/>
                </a:solidFill>
                <a:latin typeface="Arial"/>
                <a:ea typeface="Arial"/>
                <a:cs typeface="Arial"/>
                <a:sym typeface="Arial"/>
              </a:rPr>
              <a:t>beta for minimizing player</a:t>
            </a:r>
          </a:p>
          <a:p>
            <a:pPr algn="l" marL="647700" indent="-323850" lvl="1">
              <a:lnSpc>
                <a:spcPts val="3600"/>
              </a:lnSpc>
              <a:buFont typeface="Arial"/>
              <a:buChar char="•"/>
            </a:pPr>
            <a:r>
              <a:rPr lang="en-US" sz="3000">
                <a:solidFill>
                  <a:srgbClr val="003865"/>
                </a:solidFill>
                <a:latin typeface="Arial"/>
                <a:ea typeface="Arial"/>
                <a:cs typeface="Arial"/>
                <a:sym typeface="Arial"/>
              </a:rPr>
              <a:t>If beta &lt;= alpha, pruning will take place</a:t>
            </a:r>
          </a:p>
          <a:p>
            <a:pPr algn="l" marL="647700" indent="-323850" lvl="1">
              <a:lnSpc>
                <a:spcPts val="3600"/>
              </a:lnSpc>
              <a:buFont typeface="Arial"/>
              <a:buChar char="•"/>
            </a:pPr>
            <a:r>
              <a:rPr lang="en-US" sz="3000">
                <a:solidFill>
                  <a:srgbClr val="003865"/>
                </a:solidFill>
                <a:latin typeface="Arial"/>
                <a:ea typeface="Arial"/>
                <a:cs typeface="Arial"/>
                <a:sym typeface="Arial"/>
              </a:rPr>
              <a:t>Only explore relevant part of the tree</a:t>
            </a:r>
          </a:p>
          <a:p>
            <a:pPr algn="l">
              <a:lnSpc>
                <a:spcPts val="3600"/>
              </a:lnSpc>
            </a:pP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3">
              <a:alphaModFix amt="32999"/>
            </a:blip>
            <a:stretch>
              <a:fillRect l="-1995" t="0" r="-6893"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10597973" y="2281062"/>
            <a:ext cx="6661327" cy="2862438"/>
          </a:xfrm>
          <a:custGeom>
            <a:avLst/>
            <a:gdLst/>
            <a:ahLst/>
            <a:cxnLst/>
            <a:rect r="r" b="b" t="t" l="l"/>
            <a:pathLst>
              <a:path h="2862438" w="6661327">
                <a:moveTo>
                  <a:pt x="0" y="0"/>
                </a:moveTo>
                <a:lnTo>
                  <a:pt x="6661327" y="0"/>
                </a:lnTo>
                <a:lnTo>
                  <a:pt x="6661327" y="2862438"/>
                </a:lnTo>
                <a:lnTo>
                  <a:pt x="0" y="2862438"/>
                </a:lnTo>
                <a:lnTo>
                  <a:pt x="0" y="0"/>
                </a:lnTo>
                <a:close/>
              </a:path>
            </a:pathLst>
          </a:custGeom>
          <a:blipFill>
            <a:blip r:embed="rId5">
              <a:alphaModFix amt="78000"/>
            </a:blip>
            <a:stretch>
              <a:fillRect l="0" t="-123" r="0" b="-123"/>
            </a:stretch>
          </a:blipFill>
        </p:spPr>
      </p:sp>
      <p:grpSp>
        <p:nvGrpSpPr>
          <p:cNvPr name="Group 5" id="5"/>
          <p:cNvGrpSpPr/>
          <p:nvPr/>
        </p:nvGrpSpPr>
        <p:grpSpPr>
          <a:xfrm rot="0">
            <a:off x="14256939" y="4059124"/>
            <a:ext cx="3291840" cy="3291840"/>
            <a:chOff x="0" y="0"/>
            <a:chExt cx="6350000" cy="6350000"/>
          </a:xfrm>
        </p:grpSpPr>
        <p:sp>
          <p:nvSpPr>
            <p:cNvPr name="Freeform 6" id="6"/>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7" id="7"/>
          <p:cNvSpPr txBox="true"/>
          <p:nvPr/>
        </p:nvSpPr>
        <p:spPr>
          <a:xfrm rot="0">
            <a:off x="3915279" y="990600"/>
            <a:ext cx="13633500" cy="673608"/>
          </a:xfrm>
          <a:prstGeom prst="rect">
            <a:avLst/>
          </a:prstGeom>
        </p:spPr>
        <p:txBody>
          <a:bodyPr anchor="t" rtlCol="false" tIns="0" lIns="0" bIns="0" rIns="0">
            <a:spAutoFit/>
          </a:bodyPr>
          <a:lstStyle/>
          <a:p>
            <a:pPr algn="l">
              <a:lnSpc>
                <a:spcPts val="4536"/>
              </a:lnSpc>
            </a:pPr>
            <a:r>
              <a:rPr lang="en-US" b="true" sz="4200">
                <a:solidFill>
                  <a:srgbClr val="003A58"/>
                </a:solidFill>
                <a:latin typeface="Arial Bold"/>
                <a:ea typeface="Arial Bold"/>
                <a:cs typeface="Arial Bold"/>
                <a:sym typeface="Arial Bold"/>
              </a:rPr>
              <a:t>Tan Bing Kun Terence (2401883)</a:t>
            </a:r>
          </a:p>
        </p:txBody>
      </p:sp>
      <p:sp>
        <p:nvSpPr>
          <p:cNvPr name="TextBox 8" id="8"/>
          <p:cNvSpPr txBox="true"/>
          <p:nvPr/>
        </p:nvSpPr>
        <p:spPr>
          <a:xfrm rot="0">
            <a:off x="1028700" y="2549787"/>
            <a:ext cx="7346108" cy="4638675"/>
          </a:xfrm>
          <a:prstGeom prst="rect">
            <a:avLst/>
          </a:prstGeom>
        </p:spPr>
        <p:txBody>
          <a:bodyPr anchor="t" rtlCol="false" tIns="0" lIns="0" bIns="0" rIns="0">
            <a:spAutoFit/>
          </a:bodyPr>
          <a:lstStyle/>
          <a:p>
            <a:pPr algn="l">
              <a:lnSpc>
                <a:spcPts val="3600"/>
              </a:lnSpc>
            </a:pPr>
            <a:r>
              <a:rPr lang="en-US" sz="3000">
                <a:solidFill>
                  <a:srgbClr val="003865"/>
                </a:solidFill>
                <a:latin typeface="Arial"/>
                <a:ea typeface="Arial"/>
                <a:cs typeface="Arial"/>
                <a:sym typeface="Arial"/>
              </a:rPr>
              <a:t>Hint System</a:t>
            </a:r>
          </a:p>
          <a:p>
            <a:pPr algn="l" marL="647700" indent="-323850" lvl="1">
              <a:lnSpc>
                <a:spcPts val="3600"/>
              </a:lnSpc>
              <a:buFont typeface="Arial"/>
              <a:buChar char="•"/>
            </a:pPr>
            <a:r>
              <a:rPr lang="en-US" sz="3000">
                <a:solidFill>
                  <a:srgbClr val="003865"/>
                </a:solidFill>
                <a:latin typeface="Arial"/>
                <a:ea typeface="Arial"/>
                <a:cs typeface="Arial"/>
                <a:sym typeface="Arial"/>
              </a:rPr>
              <a:t>To aid in player’s user experience and self learning </a:t>
            </a:r>
          </a:p>
          <a:p>
            <a:pPr algn="l" marL="647700" indent="-323850" lvl="1">
              <a:lnSpc>
                <a:spcPts val="3600"/>
              </a:lnSpc>
              <a:buFont typeface="Arial"/>
              <a:buChar char="•"/>
            </a:pPr>
            <a:r>
              <a:rPr lang="en-US" sz="3000">
                <a:solidFill>
                  <a:srgbClr val="003865"/>
                </a:solidFill>
                <a:latin typeface="Arial"/>
                <a:ea typeface="Arial"/>
                <a:cs typeface="Arial"/>
                <a:sym typeface="Arial"/>
              </a:rPr>
              <a:t>Utilize full minimax algorithm</a:t>
            </a:r>
          </a:p>
          <a:p>
            <a:pPr algn="l" marL="647700" indent="-323850" lvl="1">
              <a:lnSpc>
                <a:spcPts val="3600"/>
              </a:lnSpc>
              <a:buFont typeface="Arial"/>
              <a:buChar char="•"/>
            </a:pPr>
            <a:r>
              <a:rPr lang="en-US" sz="3000">
                <a:solidFill>
                  <a:srgbClr val="003865"/>
                </a:solidFill>
                <a:latin typeface="Arial"/>
                <a:ea typeface="Arial"/>
                <a:cs typeface="Arial"/>
                <a:sym typeface="Arial"/>
              </a:rPr>
              <a:t>Hint count will reduce after usage</a:t>
            </a:r>
          </a:p>
          <a:p>
            <a:pPr algn="l" marL="647700" indent="-323850" lvl="1">
              <a:lnSpc>
                <a:spcPts val="3600"/>
              </a:lnSpc>
              <a:buFont typeface="Arial"/>
              <a:buChar char="•"/>
            </a:pPr>
            <a:r>
              <a:rPr lang="en-US" sz="3000">
                <a:solidFill>
                  <a:srgbClr val="003865"/>
                </a:solidFill>
                <a:latin typeface="Arial"/>
                <a:ea typeface="Arial"/>
                <a:cs typeface="Arial"/>
                <a:sym typeface="Arial"/>
              </a:rPr>
              <a:t>Unusable once hint reaches zero</a:t>
            </a:r>
          </a:p>
          <a:p>
            <a:pPr algn="l">
              <a:lnSpc>
                <a:spcPts val="3600"/>
              </a:lnSpc>
            </a:pPr>
            <a:r>
              <a:rPr lang="en-US" sz="3000">
                <a:solidFill>
                  <a:srgbClr val="003865"/>
                </a:solidFill>
                <a:latin typeface="Arial"/>
                <a:ea typeface="Arial"/>
                <a:cs typeface="Arial"/>
                <a:sym typeface="Arial"/>
              </a:rPr>
              <a:t>Functions</a:t>
            </a:r>
          </a:p>
          <a:p>
            <a:pPr algn="l" marL="647700" indent="-323850" lvl="1">
              <a:lnSpc>
                <a:spcPts val="3600"/>
              </a:lnSpc>
              <a:buFont typeface="Arial"/>
              <a:buChar char="•"/>
            </a:pPr>
            <a:r>
              <a:rPr lang="en-US" sz="3000">
                <a:solidFill>
                  <a:srgbClr val="003865"/>
                </a:solidFill>
                <a:latin typeface="Arial"/>
                <a:ea typeface="Arial"/>
                <a:cs typeface="Arial"/>
                <a:sym typeface="Arial"/>
              </a:rPr>
              <a:t>getHint()</a:t>
            </a:r>
          </a:p>
          <a:p>
            <a:pPr algn="l" marL="647700" indent="-323850" lvl="1">
              <a:lnSpc>
                <a:spcPts val="3600"/>
              </a:lnSpc>
              <a:buFont typeface="Arial"/>
              <a:buChar char="•"/>
            </a:pPr>
            <a:r>
              <a:rPr lang="en-US" sz="3000">
                <a:solidFill>
                  <a:srgbClr val="003865"/>
                </a:solidFill>
                <a:latin typeface="Arial"/>
                <a:ea typeface="Arial"/>
                <a:cs typeface="Arial"/>
                <a:sym typeface="Arial"/>
              </a:rPr>
              <a:t>clearHint()</a:t>
            </a:r>
          </a:p>
          <a:p>
            <a:pPr algn="l">
              <a:lnSpc>
                <a:spcPts val="3600"/>
              </a:lnSpc>
            </a:pP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35000"/>
            </a:blip>
            <a:stretch>
              <a:fillRect l="0" t="-8234" r="-833" b="-11197"/>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grpSp>
        <p:nvGrpSpPr>
          <p:cNvPr name="Group 4" id="4"/>
          <p:cNvGrpSpPr/>
          <p:nvPr/>
        </p:nvGrpSpPr>
        <p:grpSpPr>
          <a:xfrm rot="0">
            <a:off x="13424624" y="177030"/>
            <a:ext cx="3291840" cy="3291840"/>
            <a:chOff x="0" y="0"/>
            <a:chExt cx="6350000" cy="6350000"/>
          </a:xfrm>
        </p:grpSpPr>
        <p:sp>
          <p:nvSpPr>
            <p:cNvPr name="Freeform 5" id="5"/>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5"/>
              <a:stretch>
                <a:fillRect l="-38888" t="0" r="-38888" b="0"/>
              </a:stretch>
            </a:blipFill>
          </p:spPr>
        </p:sp>
      </p:grpSp>
      <p:grpSp>
        <p:nvGrpSpPr>
          <p:cNvPr name="Group 6" id="6"/>
          <p:cNvGrpSpPr/>
          <p:nvPr/>
        </p:nvGrpSpPr>
        <p:grpSpPr>
          <a:xfrm rot="0">
            <a:off x="13563382" y="4316640"/>
            <a:ext cx="3153082" cy="880833"/>
            <a:chOff x="0" y="0"/>
            <a:chExt cx="4204109" cy="1174444"/>
          </a:xfrm>
        </p:grpSpPr>
        <p:sp>
          <p:nvSpPr>
            <p:cNvPr name="Freeform 7" id="7"/>
            <p:cNvSpPr/>
            <p:nvPr/>
          </p:nvSpPr>
          <p:spPr>
            <a:xfrm flipH="false" flipV="false" rot="0">
              <a:off x="0" y="0"/>
              <a:ext cx="4204153" cy="1174415"/>
            </a:xfrm>
            <a:custGeom>
              <a:avLst/>
              <a:gdLst/>
              <a:ahLst/>
              <a:cxnLst/>
              <a:rect r="r" b="b" t="t" l="l"/>
              <a:pathLst>
                <a:path h="1174415" w="4204153">
                  <a:moveTo>
                    <a:pt x="0" y="587208"/>
                  </a:moveTo>
                  <a:cubicBezTo>
                    <a:pt x="0" y="262954"/>
                    <a:pt x="262957" y="0"/>
                    <a:pt x="587214" y="0"/>
                  </a:cubicBezTo>
                  <a:lnTo>
                    <a:pt x="3616934" y="0"/>
                  </a:lnTo>
                  <a:cubicBezTo>
                    <a:pt x="3941304" y="0"/>
                    <a:pt x="4204153" y="262954"/>
                    <a:pt x="4204153" y="587208"/>
                  </a:cubicBezTo>
                  <a:cubicBezTo>
                    <a:pt x="4204153" y="911461"/>
                    <a:pt x="3941191" y="1174415"/>
                    <a:pt x="3616934" y="1174415"/>
                  </a:cubicBezTo>
                  <a:lnTo>
                    <a:pt x="587214" y="1174415"/>
                  </a:lnTo>
                  <a:cubicBezTo>
                    <a:pt x="262957" y="1174415"/>
                    <a:pt x="0" y="911574"/>
                    <a:pt x="0" y="587208"/>
                  </a:cubicBezTo>
                  <a:close/>
                </a:path>
              </a:pathLst>
            </a:custGeom>
            <a:solidFill>
              <a:srgbClr val="003865"/>
            </a:solidFill>
          </p:spPr>
        </p:sp>
        <p:sp>
          <p:nvSpPr>
            <p:cNvPr name="TextBox 8" id="8"/>
            <p:cNvSpPr txBox="true"/>
            <p:nvPr/>
          </p:nvSpPr>
          <p:spPr>
            <a:xfrm>
              <a:off x="0" y="-19050"/>
              <a:ext cx="4204109" cy="1193494"/>
            </a:xfrm>
            <a:prstGeom prst="rect">
              <a:avLst/>
            </a:prstGeom>
          </p:spPr>
          <p:txBody>
            <a:bodyPr anchor="ctr" rtlCol="false" tIns="50800" lIns="50800" bIns="50800" rIns="50800"/>
            <a:lstStyle/>
            <a:p>
              <a:pPr algn="ctr">
                <a:lnSpc>
                  <a:spcPts val="3600"/>
                </a:lnSpc>
              </a:pPr>
              <a:r>
                <a:rPr lang="en-US" sz="3000">
                  <a:solidFill>
                    <a:srgbClr val="FFFFFF"/>
                  </a:solidFill>
                  <a:latin typeface="Roboto"/>
                  <a:ea typeface="Roboto"/>
                  <a:cs typeface="Roboto"/>
                  <a:sym typeface="Roboto"/>
                </a:rPr>
                <a:t>Others</a:t>
              </a:r>
            </a:p>
          </p:txBody>
        </p:sp>
      </p:grpSp>
      <p:grpSp>
        <p:nvGrpSpPr>
          <p:cNvPr name="Group 9" id="9"/>
          <p:cNvGrpSpPr/>
          <p:nvPr/>
        </p:nvGrpSpPr>
        <p:grpSpPr>
          <a:xfrm rot="0">
            <a:off x="2401242" y="4313463"/>
            <a:ext cx="3175826" cy="887187"/>
            <a:chOff x="0" y="0"/>
            <a:chExt cx="4234435" cy="1182915"/>
          </a:xfrm>
        </p:grpSpPr>
        <p:sp>
          <p:nvSpPr>
            <p:cNvPr name="Freeform 10" id="10"/>
            <p:cNvSpPr/>
            <p:nvPr/>
          </p:nvSpPr>
          <p:spPr>
            <a:xfrm flipH="false" flipV="false" rot="0">
              <a:off x="0" y="0"/>
              <a:ext cx="4234479" cy="1182887"/>
            </a:xfrm>
            <a:custGeom>
              <a:avLst/>
              <a:gdLst/>
              <a:ahLst/>
              <a:cxnLst/>
              <a:rect r="r" b="b" t="t" l="l"/>
              <a:pathLst>
                <a:path h="1182887" w="4234479">
                  <a:moveTo>
                    <a:pt x="0" y="591443"/>
                  </a:moveTo>
                  <a:cubicBezTo>
                    <a:pt x="0" y="264851"/>
                    <a:pt x="264854" y="0"/>
                    <a:pt x="591450" y="0"/>
                  </a:cubicBezTo>
                  <a:lnTo>
                    <a:pt x="3643024" y="0"/>
                  </a:lnTo>
                  <a:cubicBezTo>
                    <a:pt x="3969734" y="0"/>
                    <a:pt x="4234479" y="264851"/>
                    <a:pt x="4234479" y="591443"/>
                  </a:cubicBezTo>
                  <a:cubicBezTo>
                    <a:pt x="4234479" y="918036"/>
                    <a:pt x="3969620" y="1182887"/>
                    <a:pt x="3643024" y="1182887"/>
                  </a:cubicBezTo>
                  <a:lnTo>
                    <a:pt x="591450" y="1182887"/>
                  </a:lnTo>
                  <a:cubicBezTo>
                    <a:pt x="264854" y="1182887"/>
                    <a:pt x="0" y="918150"/>
                    <a:pt x="0" y="591443"/>
                  </a:cubicBezTo>
                  <a:close/>
                </a:path>
              </a:pathLst>
            </a:custGeom>
            <a:solidFill>
              <a:srgbClr val="003865"/>
            </a:solidFill>
          </p:spPr>
        </p:sp>
        <p:sp>
          <p:nvSpPr>
            <p:cNvPr name="TextBox 11" id="11"/>
            <p:cNvSpPr txBox="true"/>
            <p:nvPr/>
          </p:nvSpPr>
          <p:spPr>
            <a:xfrm>
              <a:off x="0" y="-19050"/>
              <a:ext cx="4234435" cy="1201965"/>
            </a:xfrm>
            <a:prstGeom prst="rect">
              <a:avLst/>
            </a:prstGeom>
          </p:spPr>
          <p:txBody>
            <a:bodyPr anchor="ctr" rtlCol="false" tIns="50800" lIns="50800" bIns="50800" rIns="50800"/>
            <a:lstStyle/>
            <a:p>
              <a:pPr algn="ctr">
                <a:lnSpc>
                  <a:spcPts val="3600"/>
                </a:lnSpc>
              </a:pPr>
              <a:r>
                <a:rPr lang="en-US" sz="3000">
                  <a:solidFill>
                    <a:srgbClr val="FFFFFF"/>
                  </a:solidFill>
                  <a:latin typeface="Roboto"/>
                  <a:ea typeface="Roboto"/>
                  <a:cs typeface="Roboto"/>
                  <a:sym typeface="Roboto"/>
                </a:rPr>
                <a:t>Features</a:t>
              </a:r>
            </a:p>
          </p:txBody>
        </p:sp>
      </p:grpSp>
      <p:grpSp>
        <p:nvGrpSpPr>
          <p:cNvPr name="Group 12" id="12"/>
          <p:cNvGrpSpPr/>
          <p:nvPr/>
        </p:nvGrpSpPr>
        <p:grpSpPr>
          <a:xfrm rot="0">
            <a:off x="7864007" y="4314638"/>
            <a:ext cx="3412437" cy="884838"/>
            <a:chOff x="0" y="0"/>
            <a:chExt cx="4549917" cy="1179784"/>
          </a:xfrm>
        </p:grpSpPr>
        <p:sp>
          <p:nvSpPr>
            <p:cNvPr name="Freeform 13" id="13"/>
            <p:cNvSpPr/>
            <p:nvPr/>
          </p:nvSpPr>
          <p:spPr>
            <a:xfrm flipH="false" flipV="false" rot="0">
              <a:off x="0" y="0"/>
              <a:ext cx="4549961" cy="1179755"/>
            </a:xfrm>
            <a:custGeom>
              <a:avLst/>
              <a:gdLst/>
              <a:ahLst/>
              <a:cxnLst/>
              <a:rect r="r" b="b" t="t" l="l"/>
              <a:pathLst>
                <a:path h="1179755" w="4549961">
                  <a:moveTo>
                    <a:pt x="0" y="589877"/>
                  </a:moveTo>
                  <a:cubicBezTo>
                    <a:pt x="0" y="264150"/>
                    <a:pt x="284587" y="0"/>
                    <a:pt x="635516" y="0"/>
                  </a:cubicBezTo>
                  <a:lnTo>
                    <a:pt x="3914443" y="0"/>
                  </a:lnTo>
                  <a:cubicBezTo>
                    <a:pt x="4265495" y="0"/>
                    <a:pt x="4549961" y="264150"/>
                    <a:pt x="4549961" y="589877"/>
                  </a:cubicBezTo>
                  <a:cubicBezTo>
                    <a:pt x="4549961" y="915605"/>
                    <a:pt x="4265372" y="1179755"/>
                    <a:pt x="3914443" y="1179755"/>
                  </a:cubicBezTo>
                  <a:lnTo>
                    <a:pt x="635516" y="1179755"/>
                  </a:lnTo>
                  <a:cubicBezTo>
                    <a:pt x="284587" y="1179755"/>
                    <a:pt x="0" y="915719"/>
                    <a:pt x="0" y="589877"/>
                  </a:cubicBezTo>
                  <a:close/>
                </a:path>
              </a:pathLst>
            </a:custGeom>
            <a:solidFill>
              <a:srgbClr val="003865"/>
            </a:solidFill>
          </p:spPr>
        </p:sp>
        <p:sp>
          <p:nvSpPr>
            <p:cNvPr name="TextBox 14" id="14"/>
            <p:cNvSpPr txBox="true"/>
            <p:nvPr/>
          </p:nvSpPr>
          <p:spPr>
            <a:xfrm>
              <a:off x="0" y="-19050"/>
              <a:ext cx="4549917" cy="1198834"/>
            </a:xfrm>
            <a:prstGeom prst="rect">
              <a:avLst/>
            </a:prstGeom>
          </p:spPr>
          <p:txBody>
            <a:bodyPr anchor="ctr" rtlCol="false" tIns="50800" lIns="50800" bIns="50800" rIns="50800"/>
            <a:lstStyle/>
            <a:p>
              <a:pPr algn="ctr">
                <a:lnSpc>
                  <a:spcPts val="3600"/>
                </a:lnSpc>
              </a:pPr>
              <a:r>
                <a:rPr lang="en-US" sz="3000">
                  <a:solidFill>
                    <a:srgbClr val="FFFFFF"/>
                  </a:solidFill>
                  <a:latin typeface="Roboto"/>
                  <a:ea typeface="Roboto"/>
                  <a:cs typeface="Roboto"/>
                  <a:sym typeface="Roboto"/>
                </a:rPr>
                <a:t>Report</a:t>
              </a:r>
            </a:p>
          </p:txBody>
        </p:sp>
      </p:grpSp>
      <p:grpSp>
        <p:nvGrpSpPr>
          <p:cNvPr name="Group 15" id="15"/>
          <p:cNvGrpSpPr/>
          <p:nvPr/>
        </p:nvGrpSpPr>
        <p:grpSpPr>
          <a:xfrm rot="0">
            <a:off x="7799925" y="2365470"/>
            <a:ext cx="3540600" cy="989100"/>
            <a:chOff x="0" y="0"/>
            <a:chExt cx="4720800" cy="1318800"/>
          </a:xfrm>
        </p:grpSpPr>
        <p:sp>
          <p:nvSpPr>
            <p:cNvPr name="Freeform 16" id="16"/>
            <p:cNvSpPr/>
            <p:nvPr/>
          </p:nvSpPr>
          <p:spPr>
            <a:xfrm flipH="false" flipV="false" rot="0">
              <a:off x="0" y="0"/>
              <a:ext cx="4720844" cy="1318768"/>
            </a:xfrm>
            <a:custGeom>
              <a:avLst/>
              <a:gdLst/>
              <a:ahLst/>
              <a:cxnLst/>
              <a:rect r="r" b="b" t="t" l="l"/>
              <a:pathLst>
                <a:path h="1318768" w="4720844">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sp>
        <p:sp>
          <p:nvSpPr>
            <p:cNvPr name="TextBox 17" id="17"/>
            <p:cNvSpPr txBox="true"/>
            <p:nvPr/>
          </p:nvSpPr>
          <p:spPr>
            <a:xfrm>
              <a:off x="0" y="-19050"/>
              <a:ext cx="4720800" cy="1337850"/>
            </a:xfrm>
            <a:prstGeom prst="rect">
              <a:avLst/>
            </a:prstGeom>
          </p:spPr>
          <p:txBody>
            <a:bodyPr anchor="ctr" rtlCol="false" tIns="50800" lIns="50800" bIns="50800" rIns="50800"/>
            <a:lstStyle/>
            <a:p>
              <a:pPr algn="ctr">
                <a:lnSpc>
                  <a:spcPts val="3600"/>
                </a:lnSpc>
              </a:pPr>
              <a:r>
                <a:rPr lang="en-US" sz="3000">
                  <a:solidFill>
                    <a:srgbClr val="FFFFFF"/>
                  </a:solidFill>
                  <a:latin typeface="Roboto"/>
                  <a:ea typeface="Roboto"/>
                  <a:cs typeface="Roboto"/>
                  <a:sym typeface="Roboto"/>
                </a:rPr>
                <a:t>Me</a:t>
              </a:r>
            </a:p>
          </p:txBody>
        </p:sp>
      </p:grpSp>
      <p:sp>
        <p:nvSpPr>
          <p:cNvPr name="AutoShape 18" id="18"/>
          <p:cNvSpPr/>
          <p:nvPr/>
        </p:nvSpPr>
        <p:spPr>
          <a:xfrm flipV="true">
            <a:off x="9570225" y="3354546"/>
            <a:ext cx="0" cy="960092"/>
          </a:xfrm>
          <a:prstGeom prst="line">
            <a:avLst/>
          </a:prstGeom>
          <a:ln cap="flat" w="38100">
            <a:solidFill>
              <a:srgbClr val="000000"/>
            </a:solidFill>
            <a:prstDash val="solid"/>
            <a:headEnd type="none" len="sm" w="sm"/>
            <a:tailEnd type="none" len="sm" w="sm"/>
          </a:ln>
        </p:spPr>
      </p:sp>
      <p:sp>
        <p:nvSpPr>
          <p:cNvPr name="AutoShape 19" id="19"/>
          <p:cNvSpPr/>
          <p:nvPr/>
        </p:nvSpPr>
        <p:spPr>
          <a:xfrm>
            <a:off x="3989155" y="3858872"/>
            <a:ext cx="11150768" cy="7389"/>
          </a:xfrm>
          <a:prstGeom prst="line">
            <a:avLst/>
          </a:prstGeom>
          <a:ln cap="flat" w="38100">
            <a:solidFill>
              <a:srgbClr val="000000"/>
            </a:solidFill>
            <a:prstDash val="solid"/>
            <a:headEnd type="none" len="sm" w="sm"/>
            <a:tailEnd type="none" len="sm" w="sm"/>
          </a:ln>
        </p:spPr>
      </p:sp>
      <p:sp>
        <p:nvSpPr>
          <p:cNvPr name="AutoShape 20" id="20"/>
          <p:cNvSpPr/>
          <p:nvPr/>
        </p:nvSpPr>
        <p:spPr>
          <a:xfrm>
            <a:off x="3989155" y="3858872"/>
            <a:ext cx="0" cy="454591"/>
          </a:xfrm>
          <a:prstGeom prst="line">
            <a:avLst/>
          </a:prstGeom>
          <a:ln cap="flat" w="38100">
            <a:solidFill>
              <a:srgbClr val="000000"/>
            </a:solidFill>
            <a:prstDash val="solid"/>
            <a:headEnd type="none" len="sm" w="sm"/>
            <a:tailEnd type="none" len="sm" w="sm"/>
          </a:ln>
        </p:spPr>
      </p:sp>
      <p:sp>
        <p:nvSpPr>
          <p:cNvPr name="AutoShape 21" id="21"/>
          <p:cNvSpPr/>
          <p:nvPr/>
        </p:nvSpPr>
        <p:spPr>
          <a:xfrm flipV="true">
            <a:off x="15139923" y="3858872"/>
            <a:ext cx="0" cy="457768"/>
          </a:xfrm>
          <a:prstGeom prst="line">
            <a:avLst/>
          </a:prstGeom>
          <a:ln cap="flat" w="38100">
            <a:solidFill>
              <a:srgbClr val="000000"/>
            </a:solidFill>
            <a:prstDash val="solid"/>
            <a:headEnd type="none" len="sm" w="sm"/>
            <a:tailEnd type="none" len="sm" w="sm"/>
          </a:ln>
        </p:spPr>
      </p:sp>
      <p:grpSp>
        <p:nvGrpSpPr>
          <p:cNvPr name="Group 22" id="22"/>
          <p:cNvGrpSpPr/>
          <p:nvPr/>
        </p:nvGrpSpPr>
        <p:grpSpPr>
          <a:xfrm rot="0">
            <a:off x="1027117" y="5572128"/>
            <a:ext cx="2811053" cy="785285"/>
            <a:chOff x="0" y="0"/>
            <a:chExt cx="3748070" cy="1047046"/>
          </a:xfrm>
        </p:grpSpPr>
        <p:sp>
          <p:nvSpPr>
            <p:cNvPr name="Freeform 23" id="23"/>
            <p:cNvSpPr/>
            <p:nvPr/>
          </p:nvSpPr>
          <p:spPr>
            <a:xfrm flipH="false" flipV="false" rot="0">
              <a:off x="0" y="0"/>
              <a:ext cx="3748114" cy="1047021"/>
            </a:xfrm>
            <a:custGeom>
              <a:avLst/>
              <a:gdLst/>
              <a:ahLst/>
              <a:cxnLst/>
              <a:rect r="r" b="b" t="t" l="l"/>
              <a:pathLst>
                <a:path h="1047021" w="3748114">
                  <a:moveTo>
                    <a:pt x="0" y="523510"/>
                  </a:moveTo>
                  <a:cubicBezTo>
                    <a:pt x="0" y="234430"/>
                    <a:pt x="234433" y="0"/>
                    <a:pt x="523517" y="0"/>
                  </a:cubicBezTo>
                  <a:lnTo>
                    <a:pt x="3224588" y="0"/>
                  </a:lnTo>
                  <a:cubicBezTo>
                    <a:pt x="3513773" y="0"/>
                    <a:pt x="3748114" y="234430"/>
                    <a:pt x="3748114" y="523510"/>
                  </a:cubicBezTo>
                  <a:cubicBezTo>
                    <a:pt x="3748114" y="812591"/>
                    <a:pt x="3513672" y="1047021"/>
                    <a:pt x="3224588" y="1047021"/>
                  </a:cubicBezTo>
                  <a:lnTo>
                    <a:pt x="523517" y="1047021"/>
                  </a:lnTo>
                  <a:cubicBezTo>
                    <a:pt x="234433" y="1047021"/>
                    <a:pt x="0" y="812692"/>
                    <a:pt x="0" y="523510"/>
                  </a:cubicBezTo>
                  <a:close/>
                </a:path>
              </a:pathLst>
            </a:custGeom>
            <a:solidFill>
              <a:srgbClr val="00A5C2"/>
            </a:solidFill>
          </p:spPr>
        </p:sp>
        <p:sp>
          <p:nvSpPr>
            <p:cNvPr name="TextBox 24" id="24"/>
            <p:cNvSpPr txBox="true"/>
            <p:nvPr/>
          </p:nvSpPr>
          <p:spPr>
            <a:xfrm>
              <a:off x="0" y="0"/>
              <a:ext cx="3748070" cy="1047046"/>
            </a:xfrm>
            <a:prstGeom prst="rect">
              <a:avLst/>
            </a:prstGeom>
          </p:spPr>
          <p:txBody>
            <a:bodyPr anchor="ctr" rtlCol="false" tIns="50800" lIns="50800" bIns="50800" rIns="50800"/>
            <a:lstStyle/>
            <a:p>
              <a:pPr algn="ctr">
                <a:lnSpc>
                  <a:spcPts val="2999"/>
                </a:lnSpc>
              </a:pPr>
              <a:r>
                <a:rPr lang="en-US" sz="2499">
                  <a:solidFill>
                    <a:srgbClr val="FFFFFF"/>
                  </a:solidFill>
                  <a:latin typeface="Roboto"/>
                  <a:ea typeface="Roboto"/>
                  <a:cs typeface="Roboto"/>
                  <a:sym typeface="Roboto"/>
                </a:rPr>
                <a:t>Difficulty Selection</a:t>
              </a:r>
            </a:p>
          </p:txBody>
        </p:sp>
      </p:grpSp>
      <p:grpSp>
        <p:nvGrpSpPr>
          <p:cNvPr name="Group 25" id="25"/>
          <p:cNvGrpSpPr/>
          <p:nvPr/>
        </p:nvGrpSpPr>
        <p:grpSpPr>
          <a:xfrm rot="0">
            <a:off x="1064403" y="6693442"/>
            <a:ext cx="2736481" cy="764462"/>
            <a:chOff x="0" y="0"/>
            <a:chExt cx="3648642" cy="1019282"/>
          </a:xfrm>
        </p:grpSpPr>
        <p:sp>
          <p:nvSpPr>
            <p:cNvPr name="Freeform 26" id="26"/>
            <p:cNvSpPr/>
            <p:nvPr/>
          </p:nvSpPr>
          <p:spPr>
            <a:xfrm flipH="false" flipV="false" rot="0">
              <a:off x="0" y="0"/>
              <a:ext cx="3648686" cy="1019258"/>
            </a:xfrm>
            <a:custGeom>
              <a:avLst/>
              <a:gdLst/>
              <a:ahLst/>
              <a:cxnLst/>
              <a:rect r="r" b="b" t="t" l="l"/>
              <a:pathLst>
                <a:path h="1019258" w="3648686">
                  <a:moveTo>
                    <a:pt x="0" y="509629"/>
                  </a:moveTo>
                  <a:cubicBezTo>
                    <a:pt x="0" y="228214"/>
                    <a:pt x="228214" y="0"/>
                    <a:pt x="509629" y="0"/>
                  </a:cubicBezTo>
                  <a:lnTo>
                    <a:pt x="3139047" y="0"/>
                  </a:lnTo>
                  <a:cubicBezTo>
                    <a:pt x="3420559" y="0"/>
                    <a:pt x="3648686" y="228214"/>
                    <a:pt x="3648686" y="509629"/>
                  </a:cubicBezTo>
                  <a:cubicBezTo>
                    <a:pt x="3648686" y="791044"/>
                    <a:pt x="3420462" y="1019258"/>
                    <a:pt x="3139047" y="1019258"/>
                  </a:cubicBezTo>
                  <a:lnTo>
                    <a:pt x="509629" y="1019258"/>
                  </a:lnTo>
                  <a:cubicBezTo>
                    <a:pt x="228214" y="1019258"/>
                    <a:pt x="0" y="791142"/>
                    <a:pt x="0" y="509629"/>
                  </a:cubicBezTo>
                  <a:close/>
                </a:path>
              </a:pathLst>
            </a:custGeom>
            <a:solidFill>
              <a:srgbClr val="00A5C2"/>
            </a:solidFill>
          </p:spPr>
        </p:sp>
        <p:sp>
          <p:nvSpPr>
            <p:cNvPr name="TextBox 27" id="27"/>
            <p:cNvSpPr txBox="true"/>
            <p:nvPr/>
          </p:nvSpPr>
          <p:spPr>
            <a:xfrm>
              <a:off x="0" y="0"/>
              <a:ext cx="3648642" cy="1019282"/>
            </a:xfrm>
            <a:prstGeom prst="rect">
              <a:avLst/>
            </a:prstGeom>
          </p:spPr>
          <p:txBody>
            <a:bodyPr anchor="ctr" rtlCol="false" tIns="50800" lIns="50800" bIns="50800" rIns="50800"/>
            <a:lstStyle/>
            <a:p>
              <a:pPr algn="ctr">
                <a:lnSpc>
                  <a:spcPts val="2999"/>
                </a:lnSpc>
              </a:pPr>
              <a:r>
                <a:rPr lang="en-US" sz="2499">
                  <a:solidFill>
                    <a:srgbClr val="FFFFFF"/>
                  </a:solidFill>
                  <a:latin typeface="Roboto"/>
                  <a:ea typeface="Roboto"/>
                  <a:cs typeface="Roboto"/>
                  <a:sym typeface="Roboto"/>
                </a:rPr>
                <a:t>AI Model Selection</a:t>
              </a:r>
            </a:p>
          </p:txBody>
        </p:sp>
      </p:grpSp>
      <p:grpSp>
        <p:nvGrpSpPr>
          <p:cNvPr name="Group 28" id="28"/>
          <p:cNvGrpSpPr/>
          <p:nvPr/>
        </p:nvGrpSpPr>
        <p:grpSpPr>
          <a:xfrm rot="0">
            <a:off x="977020" y="8943246"/>
            <a:ext cx="2911247" cy="813284"/>
            <a:chOff x="0" y="0"/>
            <a:chExt cx="3881663" cy="1084379"/>
          </a:xfrm>
        </p:grpSpPr>
        <p:sp>
          <p:nvSpPr>
            <p:cNvPr name="Freeform 29" id="29"/>
            <p:cNvSpPr/>
            <p:nvPr/>
          </p:nvSpPr>
          <p:spPr>
            <a:xfrm flipH="false" flipV="false" rot="0">
              <a:off x="0" y="0"/>
              <a:ext cx="3881706" cy="1084353"/>
            </a:xfrm>
            <a:custGeom>
              <a:avLst/>
              <a:gdLst/>
              <a:ahLst/>
              <a:cxnLst/>
              <a:rect r="r" b="b" t="t" l="l"/>
              <a:pathLst>
                <a:path h="1084353" w="3881706">
                  <a:moveTo>
                    <a:pt x="0" y="542176"/>
                  </a:moveTo>
                  <a:cubicBezTo>
                    <a:pt x="0" y="242789"/>
                    <a:pt x="242789" y="0"/>
                    <a:pt x="542176" y="0"/>
                  </a:cubicBezTo>
                  <a:lnTo>
                    <a:pt x="3339522" y="0"/>
                  </a:lnTo>
                  <a:cubicBezTo>
                    <a:pt x="3639014" y="0"/>
                    <a:pt x="3881706" y="242789"/>
                    <a:pt x="3881706" y="542176"/>
                  </a:cubicBezTo>
                  <a:cubicBezTo>
                    <a:pt x="3881706" y="841564"/>
                    <a:pt x="3638910" y="1084353"/>
                    <a:pt x="3339522" y="1084353"/>
                  </a:cubicBezTo>
                  <a:lnTo>
                    <a:pt x="542176" y="1084353"/>
                  </a:lnTo>
                  <a:cubicBezTo>
                    <a:pt x="242789" y="1084353"/>
                    <a:pt x="0" y="841668"/>
                    <a:pt x="0" y="542176"/>
                  </a:cubicBezTo>
                  <a:close/>
                </a:path>
              </a:pathLst>
            </a:custGeom>
            <a:solidFill>
              <a:srgbClr val="00A5C2"/>
            </a:solidFill>
          </p:spPr>
        </p:sp>
        <p:sp>
          <p:nvSpPr>
            <p:cNvPr name="TextBox 30" id="30"/>
            <p:cNvSpPr txBox="true"/>
            <p:nvPr/>
          </p:nvSpPr>
          <p:spPr>
            <a:xfrm>
              <a:off x="0" y="0"/>
              <a:ext cx="3881663" cy="1084379"/>
            </a:xfrm>
            <a:prstGeom prst="rect">
              <a:avLst/>
            </a:prstGeom>
          </p:spPr>
          <p:txBody>
            <a:bodyPr anchor="ctr" rtlCol="false" tIns="50800" lIns="50800" bIns="50800" rIns="50800"/>
            <a:lstStyle/>
            <a:p>
              <a:pPr algn="ctr">
                <a:lnSpc>
                  <a:spcPts val="2999"/>
                </a:lnSpc>
              </a:pPr>
              <a:r>
                <a:rPr lang="en-US" sz="2499">
                  <a:solidFill>
                    <a:srgbClr val="FFFFFF"/>
                  </a:solidFill>
                  <a:latin typeface="Roboto"/>
                  <a:ea typeface="Roboto"/>
                  <a:cs typeface="Roboto"/>
                  <a:sym typeface="Roboto"/>
                </a:rPr>
                <a:t>Back &amp; Quit Buttons</a:t>
              </a:r>
            </a:p>
          </p:txBody>
        </p:sp>
      </p:grpSp>
      <p:grpSp>
        <p:nvGrpSpPr>
          <p:cNvPr name="Group 31" id="31"/>
          <p:cNvGrpSpPr/>
          <p:nvPr/>
        </p:nvGrpSpPr>
        <p:grpSpPr>
          <a:xfrm rot="0">
            <a:off x="13757141" y="5587123"/>
            <a:ext cx="2765564" cy="772577"/>
            <a:chOff x="0" y="0"/>
            <a:chExt cx="3687419" cy="1030103"/>
          </a:xfrm>
        </p:grpSpPr>
        <p:sp>
          <p:nvSpPr>
            <p:cNvPr name="Freeform 32" id="32"/>
            <p:cNvSpPr/>
            <p:nvPr/>
          </p:nvSpPr>
          <p:spPr>
            <a:xfrm flipH="false" flipV="false" rot="0">
              <a:off x="0" y="0"/>
              <a:ext cx="3687463" cy="1030078"/>
            </a:xfrm>
            <a:custGeom>
              <a:avLst/>
              <a:gdLst/>
              <a:ahLst/>
              <a:cxnLst/>
              <a:rect r="r" b="b" t="t" l="l"/>
              <a:pathLst>
                <a:path h="1030078" w="3687463">
                  <a:moveTo>
                    <a:pt x="0" y="515039"/>
                  </a:moveTo>
                  <a:cubicBezTo>
                    <a:pt x="0" y="230637"/>
                    <a:pt x="230639" y="0"/>
                    <a:pt x="515045" y="0"/>
                  </a:cubicBezTo>
                  <a:lnTo>
                    <a:pt x="3172408" y="0"/>
                  </a:lnTo>
                  <a:cubicBezTo>
                    <a:pt x="3456913" y="0"/>
                    <a:pt x="3687463" y="230637"/>
                    <a:pt x="3687463" y="515039"/>
                  </a:cubicBezTo>
                  <a:cubicBezTo>
                    <a:pt x="3687463" y="799441"/>
                    <a:pt x="3456813" y="1030078"/>
                    <a:pt x="3172408" y="1030078"/>
                  </a:cubicBezTo>
                  <a:lnTo>
                    <a:pt x="515045" y="1030078"/>
                  </a:lnTo>
                  <a:cubicBezTo>
                    <a:pt x="230639" y="1030078"/>
                    <a:pt x="0" y="799540"/>
                    <a:pt x="0" y="515039"/>
                  </a:cubicBezTo>
                  <a:close/>
                </a:path>
              </a:pathLst>
            </a:custGeom>
            <a:solidFill>
              <a:srgbClr val="00A5C2"/>
            </a:solidFill>
          </p:spPr>
        </p:sp>
        <p:sp>
          <p:nvSpPr>
            <p:cNvPr name="TextBox 33" id="33"/>
            <p:cNvSpPr txBox="true"/>
            <p:nvPr/>
          </p:nvSpPr>
          <p:spPr>
            <a:xfrm>
              <a:off x="0" y="0"/>
              <a:ext cx="3687419" cy="1030103"/>
            </a:xfrm>
            <a:prstGeom prst="rect">
              <a:avLst/>
            </a:prstGeom>
          </p:spPr>
          <p:txBody>
            <a:bodyPr anchor="ctr" rtlCol="false" tIns="50800" lIns="50800" bIns="50800" rIns="50800"/>
            <a:lstStyle/>
            <a:p>
              <a:pPr algn="ctr">
                <a:lnSpc>
                  <a:spcPts val="2999"/>
                </a:lnSpc>
              </a:pPr>
              <a:r>
                <a:rPr lang="en-US" sz="2499">
                  <a:solidFill>
                    <a:srgbClr val="FFFFFF"/>
                  </a:solidFill>
                  <a:latin typeface="Roboto"/>
                  <a:ea typeface="Roboto"/>
                  <a:cs typeface="Roboto"/>
                  <a:sym typeface="Roboto"/>
                </a:rPr>
                <a:t>Created main.h file</a:t>
              </a:r>
            </a:p>
          </p:txBody>
        </p:sp>
      </p:grpSp>
      <p:grpSp>
        <p:nvGrpSpPr>
          <p:cNvPr name="Group 34" id="34"/>
          <p:cNvGrpSpPr/>
          <p:nvPr/>
        </p:nvGrpSpPr>
        <p:grpSpPr>
          <a:xfrm rot="0">
            <a:off x="13757141" y="6604499"/>
            <a:ext cx="2765564" cy="989088"/>
            <a:chOff x="0" y="0"/>
            <a:chExt cx="3687419" cy="1318784"/>
          </a:xfrm>
        </p:grpSpPr>
        <p:sp>
          <p:nvSpPr>
            <p:cNvPr name="Freeform 35" id="35"/>
            <p:cNvSpPr/>
            <p:nvPr/>
          </p:nvSpPr>
          <p:spPr>
            <a:xfrm flipH="false" flipV="false" rot="0">
              <a:off x="0" y="0"/>
              <a:ext cx="3687463" cy="1318752"/>
            </a:xfrm>
            <a:custGeom>
              <a:avLst/>
              <a:gdLst/>
              <a:ahLst/>
              <a:cxnLst/>
              <a:rect r="r" b="b" t="t" l="l"/>
              <a:pathLst>
                <a:path h="1318752" w="3687463">
                  <a:moveTo>
                    <a:pt x="0" y="659376"/>
                  </a:moveTo>
                  <a:cubicBezTo>
                    <a:pt x="0" y="295272"/>
                    <a:pt x="230639" y="0"/>
                    <a:pt x="515045" y="0"/>
                  </a:cubicBezTo>
                  <a:lnTo>
                    <a:pt x="3172408" y="0"/>
                  </a:lnTo>
                  <a:cubicBezTo>
                    <a:pt x="3456913" y="0"/>
                    <a:pt x="3687463" y="295272"/>
                    <a:pt x="3687463" y="659376"/>
                  </a:cubicBezTo>
                  <a:cubicBezTo>
                    <a:pt x="3687463" y="1023481"/>
                    <a:pt x="3456813" y="1318752"/>
                    <a:pt x="3172408" y="1318752"/>
                  </a:cubicBezTo>
                  <a:lnTo>
                    <a:pt x="515045" y="1318752"/>
                  </a:lnTo>
                  <a:cubicBezTo>
                    <a:pt x="230639" y="1318752"/>
                    <a:pt x="0" y="1023608"/>
                    <a:pt x="0" y="659376"/>
                  </a:cubicBezTo>
                  <a:close/>
                </a:path>
              </a:pathLst>
            </a:custGeom>
            <a:solidFill>
              <a:srgbClr val="00A5C2"/>
            </a:solidFill>
          </p:spPr>
        </p:sp>
        <p:sp>
          <p:nvSpPr>
            <p:cNvPr name="TextBox 36" id="36"/>
            <p:cNvSpPr txBox="true"/>
            <p:nvPr/>
          </p:nvSpPr>
          <p:spPr>
            <a:xfrm>
              <a:off x="0" y="0"/>
              <a:ext cx="3687419" cy="1318784"/>
            </a:xfrm>
            <a:prstGeom prst="rect">
              <a:avLst/>
            </a:prstGeom>
          </p:spPr>
          <p:txBody>
            <a:bodyPr anchor="ctr" rtlCol="false" tIns="50800" lIns="50800" bIns="50800" rIns="50800"/>
            <a:lstStyle/>
            <a:p>
              <a:pPr algn="ctr">
                <a:lnSpc>
                  <a:spcPts val="2999"/>
                </a:lnSpc>
              </a:pPr>
              <a:r>
                <a:rPr lang="en-US" sz="2499">
                  <a:solidFill>
                    <a:srgbClr val="FFFFFF"/>
                  </a:solidFill>
                  <a:latin typeface="Roboto"/>
                  <a:ea typeface="Roboto"/>
                  <a:cs typeface="Roboto"/>
                  <a:sym typeface="Roboto"/>
                </a:rPr>
                <a:t>Pseudocodes for my functions</a:t>
              </a:r>
            </a:p>
          </p:txBody>
        </p:sp>
      </p:grpSp>
      <p:grpSp>
        <p:nvGrpSpPr>
          <p:cNvPr name="Group 37" id="37"/>
          <p:cNvGrpSpPr/>
          <p:nvPr/>
        </p:nvGrpSpPr>
        <p:grpSpPr>
          <a:xfrm rot="0">
            <a:off x="13662235" y="7841237"/>
            <a:ext cx="2955376" cy="825602"/>
            <a:chOff x="0" y="0"/>
            <a:chExt cx="3940501" cy="1100803"/>
          </a:xfrm>
        </p:grpSpPr>
        <p:sp>
          <p:nvSpPr>
            <p:cNvPr name="Freeform 38" id="38"/>
            <p:cNvSpPr/>
            <p:nvPr/>
          </p:nvSpPr>
          <p:spPr>
            <a:xfrm flipH="false" flipV="false" rot="0">
              <a:off x="0" y="0"/>
              <a:ext cx="3940546" cy="1100777"/>
            </a:xfrm>
            <a:custGeom>
              <a:avLst/>
              <a:gdLst/>
              <a:ahLst/>
              <a:cxnLst/>
              <a:rect r="r" b="b" t="t" l="l"/>
              <a:pathLst>
                <a:path h="1100777" w="3940546">
                  <a:moveTo>
                    <a:pt x="0" y="550388"/>
                  </a:moveTo>
                  <a:cubicBezTo>
                    <a:pt x="0" y="246466"/>
                    <a:pt x="246469" y="0"/>
                    <a:pt x="550395" y="0"/>
                  </a:cubicBezTo>
                  <a:lnTo>
                    <a:pt x="3390143" y="0"/>
                  </a:lnTo>
                  <a:cubicBezTo>
                    <a:pt x="3694175" y="0"/>
                    <a:pt x="3940546" y="246466"/>
                    <a:pt x="3940546" y="550388"/>
                  </a:cubicBezTo>
                  <a:cubicBezTo>
                    <a:pt x="3940546" y="854310"/>
                    <a:pt x="3694069" y="1100777"/>
                    <a:pt x="3390143" y="1100777"/>
                  </a:cubicBezTo>
                  <a:lnTo>
                    <a:pt x="550395" y="1100777"/>
                  </a:lnTo>
                  <a:cubicBezTo>
                    <a:pt x="246469" y="1100777"/>
                    <a:pt x="0" y="854416"/>
                    <a:pt x="0" y="550388"/>
                  </a:cubicBezTo>
                  <a:close/>
                </a:path>
              </a:pathLst>
            </a:custGeom>
            <a:solidFill>
              <a:srgbClr val="00A5C2"/>
            </a:solidFill>
          </p:spPr>
        </p:sp>
        <p:sp>
          <p:nvSpPr>
            <p:cNvPr name="TextBox 39" id="39"/>
            <p:cNvSpPr txBox="true"/>
            <p:nvPr/>
          </p:nvSpPr>
          <p:spPr>
            <a:xfrm>
              <a:off x="0" y="0"/>
              <a:ext cx="3940501" cy="1100803"/>
            </a:xfrm>
            <a:prstGeom prst="rect">
              <a:avLst/>
            </a:prstGeom>
          </p:spPr>
          <p:txBody>
            <a:bodyPr anchor="ctr" rtlCol="false" tIns="50800" lIns="50800" bIns="50800" rIns="50800"/>
            <a:lstStyle/>
            <a:p>
              <a:pPr algn="ctr">
                <a:lnSpc>
                  <a:spcPts val="2999"/>
                </a:lnSpc>
              </a:pPr>
              <a:r>
                <a:rPr lang="en-US" sz="2499">
                  <a:solidFill>
                    <a:srgbClr val="FFFFFF"/>
                  </a:solidFill>
                  <a:latin typeface="Roboto"/>
                  <a:ea typeface="Roboto"/>
                  <a:cs typeface="Roboto"/>
                  <a:sym typeface="Roboto"/>
                </a:rPr>
                <a:t>Created Demo video</a:t>
              </a:r>
            </a:p>
          </p:txBody>
        </p:sp>
      </p:grpSp>
      <p:grpSp>
        <p:nvGrpSpPr>
          <p:cNvPr name="Group 40" id="40"/>
          <p:cNvGrpSpPr/>
          <p:nvPr/>
        </p:nvGrpSpPr>
        <p:grpSpPr>
          <a:xfrm rot="0">
            <a:off x="7723805" y="5342121"/>
            <a:ext cx="3692841" cy="784725"/>
            <a:chOff x="0" y="0"/>
            <a:chExt cx="4923789" cy="1046300"/>
          </a:xfrm>
        </p:grpSpPr>
        <p:sp>
          <p:nvSpPr>
            <p:cNvPr name="Freeform 41" id="41"/>
            <p:cNvSpPr/>
            <p:nvPr/>
          </p:nvSpPr>
          <p:spPr>
            <a:xfrm flipH="false" flipV="false" rot="0">
              <a:off x="0" y="0"/>
              <a:ext cx="4923833" cy="1046274"/>
            </a:xfrm>
            <a:custGeom>
              <a:avLst/>
              <a:gdLst/>
              <a:ahLst/>
              <a:cxnLst/>
              <a:rect r="r" b="b" t="t" l="l"/>
              <a:pathLst>
                <a:path h="1046274" w="4923833">
                  <a:moveTo>
                    <a:pt x="0" y="523137"/>
                  </a:moveTo>
                  <a:cubicBezTo>
                    <a:pt x="0" y="234263"/>
                    <a:pt x="307971" y="0"/>
                    <a:pt x="687737" y="0"/>
                  </a:cubicBezTo>
                  <a:lnTo>
                    <a:pt x="4236098" y="0"/>
                  </a:lnTo>
                  <a:cubicBezTo>
                    <a:pt x="4615995" y="0"/>
                    <a:pt x="4923833" y="234263"/>
                    <a:pt x="4923833" y="523137"/>
                  </a:cubicBezTo>
                  <a:cubicBezTo>
                    <a:pt x="4923833" y="812011"/>
                    <a:pt x="4615863" y="1046274"/>
                    <a:pt x="4236098" y="1046274"/>
                  </a:cubicBezTo>
                  <a:lnTo>
                    <a:pt x="687737" y="1046274"/>
                  </a:lnTo>
                  <a:cubicBezTo>
                    <a:pt x="307971" y="1046274"/>
                    <a:pt x="0" y="812112"/>
                    <a:pt x="0" y="523137"/>
                  </a:cubicBezTo>
                  <a:close/>
                </a:path>
              </a:pathLst>
            </a:custGeom>
            <a:solidFill>
              <a:srgbClr val="00A5C2"/>
            </a:solidFill>
          </p:spPr>
        </p:sp>
        <p:sp>
          <p:nvSpPr>
            <p:cNvPr name="TextBox 42" id="42"/>
            <p:cNvSpPr txBox="true"/>
            <p:nvPr/>
          </p:nvSpPr>
          <p:spPr>
            <a:xfrm>
              <a:off x="0" y="0"/>
              <a:ext cx="4923789" cy="1046300"/>
            </a:xfrm>
            <a:prstGeom prst="rect">
              <a:avLst/>
            </a:prstGeom>
          </p:spPr>
          <p:txBody>
            <a:bodyPr anchor="ctr" rtlCol="false" tIns="50800" lIns="50800" bIns="50800" rIns="50800"/>
            <a:lstStyle/>
            <a:p>
              <a:pPr algn="ctr">
                <a:lnSpc>
                  <a:spcPts val="2999"/>
                </a:lnSpc>
              </a:pPr>
              <a:r>
                <a:rPr lang="en-US" sz="2499">
                  <a:solidFill>
                    <a:srgbClr val="FFFFFF"/>
                  </a:solidFill>
                  <a:latin typeface="Roboto"/>
                  <a:ea typeface="Roboto"/>
                  <a:cs typeface="Roboto"/>
                  <a:sym typeface="Roboto"/>
                </a:rPr>
                <a:t>1. Problem Definition</a:t>
              </a:r>
            </a:p>
          </p:txBody>
        </p:sp>
      </p:grpSp>
      <p:grpSp>
        <p:nvGrpSpPr>
          <p:cNvPr name="Group 43" id="43"/>
          <p:cNvGrpSpPr/>
          <p:nvPr/>
        </p:nvGrpSpPr>
        <p:grpSpPr>
          <a:xfrm rot="0">
            <a:off x="7740995" y="6342973"/>
            <a:ext cx="3658461" cy="777419"/>
            <a:chOff x="0" y="0"/>
            <a:chExt cx="4877948" cy="1036559"/>
          </a:xfrm>
        </p:grpSpPr>
        <p:sp>
          <p:nvSpPr>
            <p:cNvPr name="Freeform 44" id="44"/>
            <p:cNvSpPr/>
            <p:nvPr/>
          </p:nvSpPr>
          <p:spPr>
            <a:xfrm flipH="false" flipV="false" rot="0">
              <a:off x="0" y="0"/>
              <a:ext cx="4877992" cy="1036534"/>
            </a:xfrm>
            <a:custGeom>
              <a:avLst/>
              <a:gdLst/>
              <a:ahLst/>
              <a:cxnLst/>
              <a:rect r="r" b="b" t="t" l="l"/>
              <a:pathLst>
                <a:path h="1036534" w="4877992">
                  <a:moveTo>
                    <a:pt x="0" y="518267"/>
                  </a:moveTo>
                  <a:cubicBezTo>
                    <a:pt x="0" y="232082"/>
                    <a:pt x="305104" y="0"/>
                    <a:pt x="681334" y="0"/>
                  </a:cubicBezTo>
                  <a:lnTo>
                    <a:pt x="4196660" y="0"/>
                  </a:lnTo>
                  <a:cubicBezTo>
                    <a:pt x="4573020" y="0"/>
                    <a:pt x="4877992" y="232082"/>
                    <a:pt x="4877992" y="518267"/>
                  </a:cubicBezTo>
                  <a:cubicBezTo>
                    <a:pt x="4877992" y="804451"/>
                    <a:pt x="4572889" y="1036534"/>
                    <a:pt x="4196660" y="1036534"/>
                  </a:cubicBezTo>
                  <a:lnTo>
                    <a:pt x="681334" y="1036534"/>
                  </a:lnTo>
                  <a:cubicBezTo>
                    <a:pt x="305104" y="1036534"/>
                    <a:pt x="0" y="804551"/>
                    <a:pt x="0" y="518267"/>
                  </a:cubicBezTo>
                  <a:close/>
                </a:path>
              </a:pathLst>
            </a:custGeom>
            <a:solidFill>
              <a:srgbClr val="00A5C2"/>
            </a:solidFill>
          </p:spPr>
        </p:sp>
        <p:sp>
          <p:nvSpPr>
            <p:cNvPr name="TextBox 45" id="45"/>
            <p:cNvSpPr txBox="true"/>
            <p:nvPr/>
          </p:nvSpPr>
          <p:spPr>
            <a:xfrm>
              <a:off x="0" y="0"/>
              <a:ext cx="4877948" cy="1036559"/>
            </a:xfrm>
            <a:prstGeom prst="rect">
              <a:avLst/>
            </a:prstGeom>
          </p:spPr>
          <p:txBody>
            <a:bodyPr anchor="ctr" rtlCol="false" tIns="50800" lIns="50800" bIns="50800" rIns="50800"/>
            <a:lstStyle/>
            <a:p>
              <a:pPr algn="ctr">
                <a:lnSpc>
                  <a:spcPts val="2999"/>
                </a:lnSpc>
              </a:pPr>
              <a:r>
                <a:rPr lang="en-US" sz="2499">
                  <a:solidFill>
                    <a:srgbClr val="FFFFFF"/>
                  </a:solidFill>
                  <a:latin typeface="Roboto"/>
                  <a:ea typeface="Roboto"/>
                  <a:cs typeface="Roboto"/>
                  <a:sym typeface="Roboto"/>
                </a:rPr>
                <a:t>2.6 Score Tracking</a:t>
              </a:r>
            </a:p>
          </p:txBody>
        </p:sp>
      </p:grpSp>
      <p:grpSp>
        <p:nvGrpSpPr>
          <p:cNvPr name="Group 46" id="46"/>
          <p:cNvGrpSpPr/>
          <p:nvPr/>
        </p:nvGrpSpPr>
        <p:grpSpPr>
          <a:xfrm rot="0">
            <a:off x="7693864" y="7336519"/>
            <a:ext cx="3752723" cy="797449"/>
            <a:chOff x="0" y="0"/>
            <a:chExt cx="5003630" cy="1063266"/>
          </a:xfrm>
        </p:grpSpPr>
        <p:sp>
          <p:nvSpPr>
            <p:cNvPr name="Freeform 47" id="47"/>
            <p:cNvSpPr/>
            <p:nvPr/>
          </p:nvSpPr>
          <p:spPr>
            <a:xfrm flipH="false" flipV="false" rot="0">
              <a:off x="0" y="0"/>
              <a:ext cx="5003674" cy="1063240"/>
            </a:xfrm>
            <a:custGeom>
              <a:avLst/>
              <a:gdLst/>
              <a:ahLst/>
              <a:cxnLst/>
              <a:rect r="r" b="b" t="t" l="l"/>
              <a:pathLst>
                <a:path h="1063240" w="5003674">
                  <a:moveTo>
                    <a:pt x="0" y="531620"/>
                  </a:moveTo>
                  <a:cubicBezTo>
                    <a:pt x="0" y="238062"/>
                    <a:pt x="312965" y="0"/>
                    <a:pt x="698889" y="0"/>
                  </a:cubicBezTo>
                  <a:lnTo>
                    <a:pt x="4304788" y="0"/>
                  </a:lnTo>
                  <a:cubicBezTo>
                    <a:pt x="4690846" y="0"/>
                    <a:pt x="5003674" y="238062"/>
                    <a:pt x="5003674" y="531620"/>
                  </a:cubicBezTo>
                  <a:cubicBezTo>
                    <a:pt x="5003674" y="825178"/>
                    <a:pt x="4690711" y="1063240"/>
                    <a:pt x="4304788" y="1063240"/>
                  </a:cubicBezTo>
                  <a:lnTo>
                    <a:pt x="698889" y="1063240"/>
                  </a:lnTo>
                  <a:cubicBezTo>
                    <a:pt x="312965" y="1063240"/>
                    <a:pt x="0" y="825281"/>
                    <a:pt x="0" y="531620"/>
                  </a:cubicBezTo>
                  <a:close/>
                </a:path>
              </a:pathLst>
            </a:custGeom>
            <a:solidFill>
              <a:srgbClr val="00A5C2"/>
            </a:solidFill>
          </p:spPr>
        </p:sp>
        <p:sp>
          <p:nvSpPr>
            <p:cNvPr name="TextBox 48" id="48"/>
            <p:cNvSpPr txBox="true"/>
            <p:nvPr/>
          </p:nvSpPr>
          <p:spPr>
            <a:xfrm>
              <a:off x="0" y="0"/>
              <a:ext cx="5003630" cy="1063266"/>
            </a:xfrm>
            <a:prstGeom prst="rect">
              <a:avLst/>
            </a:prstGeom>
          </p:spPr>
          <p:txBody>
            <a:bodyPr anchor="ctr" rtlCol="false" tIns="50800" lIns="50800" bIns="50800" rIns="50800"/>
            <a:lstStyle/>
            <a:p>
              <a:pPr algn="ctr">
                <a:lnSpc>
                  <a:spcPts val="2999"/>
                </a:lnSpc>
              </a:pPr>
              <a:r>
                <a:rPr lang="en-US" sz="2499">
                  <a:solidFill>
                    <a:srgbClr val="FFFFFF"/>
                  </a:solidFill>
                  <a:latin typeface="Roboto"/>
                  <a:ea typeface="Roboto"/>
                  <a:cs typeface="Roboto"/>
                  <a:sym typeface="Roboto"/>
                </a:rPr>
                <a:t>2.7 Execution Instructions</a:t>
              </a:r>
            </a:p>
          </p:txBody>
        </p:sp>
      </p:grpSp>
      <p:grpSp>
        <p:nvGrpSpPr>
          <p:cNvPr name="Group 49" id="49"/>
          <p:cNvGrpSpPr/>
          <p:nvPr/>
        </p:nvGrpSpPr>
        <p:grpSpPr>
          <a:xfrm rot="0">
            <a:off x="7725965" y="8350096"/>
            <a:ext cx="3688522" cy="783807"/>
            <a:chOff x="0" y="0"/>
            <a:chExt cx="4918029" cy="1045076"/>
          </a:xfrm>
        </p:grpSpPr>
        <p:sp>
          <p:nvSpPr>
            <p:cNvPr name="Freeform 50" id="50"/>
            <p:cNvSpPr/>
            <p:nvPr/>
          </p:nvSpPr>
          <p:spPr>
            <a:xfrm flipH="false" flipV="false" rot="0">
              <a:off x="0" y="0"/>
              <a:ext cx="4918073" cy="1045050"/>
            </a:xfrm>
            <a:custGeom>
              <a:avLst/>
              <a:gdLst/>
              <a:ahLst/>
              <a:cxnLst/>
              <a:rect r="r" b="b" t="t" l="l"/>
              <a:pathLst>
                <a:path h="1045050" w="4918073">
                  <a:moveTo>
                    <a:pt x="0" y="522525"/>
                  </a:moveTo>
                  <a:cubicBezTo>
                    <a:pt x="0" y="233989"/>
                    <a:pt x="307611" y="0"/>
                    <a:pt x="686932" y="0"/>
                  </a:cubicBezTo>
                  <a:lnTo>
                    <a:pt x="4231142" y="0"/>
                  </a:lnTo>
                  <a:cubicBezTo>
                    <a:pt x="4610595" y="0"/>
                    <a:pt x="4918073" y="233989"/>
                    <a:pt x="4918073" y="522525"/>
                  </a:cubicBezTo>
                  <a:cubicBezTo>
                    <a:pt x="4918073" y="811061"/>
                    <a:pt x="4610464" y="1045050"/>
                    <a:pt x="4231142" y="1045050"/>
                  </a:cubicBezTo>
                  <a:lnTo>
                    <a:pt x="686932" y="1045050"/>
                  </a:lnTo>
                  <a:cubicBezTo>
                    <a:pt x="307611" y="1045050"/>
                    <a:pt x="0" y="811162"/>
                    <a:pt x="0" y="522525"/>
                  </a:cubicBezTo>
                  <a:close/>
                </a:path>
              </a:pathLst>
            </a:custGeom>
            <a:solidFill>
              <a:srgbClr val="00A5C2"/>
            </a:solidFill>
          </p:spPr>
        </p:sp>
        <p:sp>
          <p:nvSpPr>
            <p:cNvPr name="TextBox 51" id="51"/>
            <p:cNvSpPr txBox="true"/>
            <p:nvPr/>
          </p:nvSpPr>
          <p:spPr>
            <a:xfrm>
              <a:off x="0" y="0"/>
              <a:ext cx="4918029" cy="1045076"/>
            </a:xfrm>
            <a:prstGeom prst="rect">
              <a:avLst/>
            </a:prstGeom>
          </p:spPr>
          <p:txBody>
            <a:bodyPr anchor="ctr" rtlCol="false" tIns="50800" lIns="50800" bIns="50800" rIns="50800"/>
            <a:lstStyle/>
            <a:p>
              <a:pPr algn="ctr">
                <a:lnSpc>
                  <a:spcPts val="2999"/>
                </a:lnSpc>
              </a:pPr>
              <a:r>
                <a:rPr lang="en-US" sz="2499">
                  <a:solidFill>
                    <a:srgbClr val="FFFFFF"/>
                  </a:solidFill>
                  <a:latin typeface="Roboto"/>
                  <a:ea typeface="Roboto"/>
                  <a:cs typeface="Roboto"/>
                  <a:sym typeface="Roboto"/>
                </a:rPr>
                <a:t>4. Function Descriptions</a:t>
              </a:r>
            </a:p>
          </p:txBody>
        </p:sp>
      </p:grpSp>
      <p:grpSp>
        <p:nvGrpSpPr>
          <p:cNvPr name="Group 52" id="52"/>
          <p:cNvGrpSpPr/>
          <p:nvPr/>
        </p:nvGrpSpPr>
        <p:grpSpPr>
          <a:xfrm rot="0">
            <a:off x="7723805" y="9350030"/>
            <a:ext cx="3692841" cy="784725"/>
            <a:chOff x="0" y="0"/>
            <a:chExt cx="4923789" cy="1046300"/>
          </a:xfrm>
        </p:grpSpPr>
        <p:sp>
          <p:nvSpPr>
            <p:cNvPr name="Freeform 53" id="53"/>
            <p:cNvSpPr/>
            <p:nvPr/>
          </p:nvSpPr>
          <p:spPr>
            <a:xfrm flipH="false" flipV="false" rot="0">
              <a:off x="0" y="0"/>
              <a:ext cx="4923833" cy="1046274"/>
            </a:xfrm>
            <a:custGeom>
              <a:avLst/>
              <a:gdLst/>
              <a:ahLst/>
              <a:cxnLst/>
              <a:rect r="r" b="b" t="t" l="l"/>
              <a:pathLst>
                <a:path h="1046274" w="4923833">
                  <a:moveTo>
                    <a:pt x="0" y="523137"/>
                  </a:moveTo>
                  <a:cubicBezTo>
                    <a:pt x="0" y="234263"/>
                    <a:pt x="307971" y="0"/>
                    <a:pt x="687737" y="0"/>
                  </a:cubicBezTo>
                  <a:lnTo>
                    <a:pt x="4236098" y="0"/>
                  </a:lnTo>
                  <a:cubicBezTo>
                    <a:pt x="4615995" y="0"/>
                    <a:pt x="4923833" y="234263"/>
                    <a:pt x="4923833" y="523137"/>
                  </a:cubicBezTo>
                  <a:cubicBezTo>
                    <a:pt x="4923833" y="812011"/>
                    <a:pt x="4615863" y="1046274"/>
                    <a:pt x="4236098" y="1046274"/>
                  </a:cubicBezTo>
                  <a:lnTo>
                    <a:pt x="687737" y="1046274"/>
                  </a:lnTo>
                  <a:cubicBezTo>
                    <a:pt x="307971" y="1046274"/>
                    <a:pt x="0" y="812112"/>
                    <a:pt x="0" y="523137"/>
                  </a:cubicBezTo>
                  <a:close/>
                </a:path>
              </a:pathLst>
            </a:custGeom>
            <a:solidFill>
              <a:srgbClr val="00A5C2"/>
            </a:solidFill>
          </p:spPr>
        </p:sp>
        <p:sp>
          <p:nvSpPr>
            <p:cNvPr name="TextBox 54" id="54"/>
            <p:cNvSpPr txBox="true"/>
            <p:nvPr/>
          </p:nvSpPr>
          <p:spPr>
            <a:xfrm>
              <a:off x="0" y="0"/>
              <a:ext cx="4923789" cy="1046300"/>
            </a:xfrm>
            <a:prstGeom prst="rect">
              <a:avLst/>
            </a:prstGeom>
          </p:spPr>
          <p:txBody>
            <a:bodyPr anchor="ctr" rtlCol="false" tIns="50800" lIns="50800" bIns="50800" rIns="50800"/>
            <a:lstStyle/>
            <a:p>
              <a:pPr algn="ctr">
                <a:lnSpc>
                  <a:spcPts val="2999"/>
                </a:lnSpc>
              </a:pPr>
              <a:r>
                <a:rPr lang="en-US" sz="2499">
                  <a:solidFill>
                    <a:srgbClr val="FFFFFF"/>
                  </a:solidFill>
                  <a:latin typeface="Roboto"/>
                  <a:ea typeface="Roboto"/>
                  <a:cs typeface="Roboto"/>
                  <a:sym typeface="Roboto"/>
                </a:rPr>
                <a:t>10.3 Modular Approach</a:t>
              </a:r>
            </a:p>
          </p:txBody>
        </p:sp>
      </p:grpSp>
      <p:grpSp>
        <p:nvGrpSpPr>
          <p:cNvPr name="Group 55" id="55"/>
          <p:cNvGrpSpPr/>
          <p:nvPr/>
        </p:nvGrpSpPr>
        <p:grpSpPr>
          <a:xfrm rot="0">
            <a:off x="977020" y="7793932"/>
            <a:ext cx="2911247" cy="813284"/>
            <a:chOff x="0" y="0"/>
            <a:chExt cx="3881663" cy="1084379"/>
          </a:xfrm>
        </p:grpSpPr>
        <p:sp>
          <p:nvSpPr>
            <p:cNvPr name="Freeform 56" id="56"/>
            <p:cNvSpPr/>
            <p:nvPr/>
          </p:nvSpPr>
          <p:spPr>
            <a:xfrm flipH="false" flipV="false" rot="0">
              <a:off x="0" y="0"/>
              <a:ext cx="3881706" cy="1084353"/>
            </a:xfrm>
            <a:custGeom>
              <a:avLst/>
              <a:gdLst/>
              <a:ahLst/>
              <a:cxnLst/>
              <a:rect r="r" b="b" t="t" l="l"/>
              <a:pathLst>
                <a:path h="1084353" w="3881706">
                  <a:moveTo>
                    <a:pt x="0" y="542176"/>
                  </a:moveTo>
                  <a:cubicBezTo>
                    <a:pt x="0" y="242789"/>
                    <a:pt x="242789" y="0"/>
                    <a:pt x="542176" y="0"/>
                  </a:cubicBezTo>
                  <a:lnTo>
                    <a:pt x="3339522" y="0"/>
                  </a:lnTo>
                  <a:cubicBezTo>
                    <a:pt x="3639014" y="0"/>
                    <a:pt x="3881706" y="242789"/>
                    <a:pt x="3881706" y="542176"/>
                  </a:cubicBezTo>
                  <a:cubicBezTo>
                    <a:pt x="3881706" y="841564"/>
                    <a:pt x="3638910" y="1084353"/>
                    <a:pt x="3339522" y="1084353"/>
                  </a:cubicBezTo>
                  <a:lnTo>
                    <a:pt x="542176" y="1084353"/>
                  </a:lnTo>
                  <a:cubicBezTo>
                    <a:pt x="242789" y="1084353"/>
                    <a:pt x="0" y="841668"/>
                    <a:pt x="0" y="542176"/>
                  </a:cubicBezTo>
                  <a:close/>
                </a:path>
              </a:pathLst>
            </a:custGeom>
            <a:solidFill>
              <a:srgbClr val="00A5C2"/>
            </a:solidFill>
          </p:spPr>
        </p:sp>
        <p:sp>
          <p:nvSpPr>
            <p:cNvPr name="TextBox 57" id="57"/>
            <p:cNvSpPr txBox="true"/>
            <p:nvPr/>
          </p:nvSpPr>
          <p:spPr>
            <a:xfrm>
              <a:off x="0" y="0"/>
              <a:ext cx="3881663" cy="1084379"/>
            </a:xfrm>
            <a:prstGeom prst="rect">
              <a:avLst/>
            </a:prstGeom>
          </p:spPr>
          <p:txBody>
            <a:bodyPr anchor="ctr" rtlCol="false" tIns="50800" lIns="50800" bIns="50800" rIns="50800"/>
            <a:lstStyle/>
            <a:p>
              <a:pPr algn="ctr">
                <a:lnSpc>
                  <a:spcPts val="2999"/>
                </a:lnSpc>
              </a:pPr>
              <a:r>
                <a:rPr lang="en-US" sz="2499">
                  <a:solidFill>
                    <a:srgbClr val="FFFFFF"/>
                  </a:solidFill>
                  <a:latin typeface="Roboto"/>
                  <a:ea typeface="Roboto"/>
                  <a:cs typeface="Roboto"/>
                  <a:sym typeface="Roboto"/>
                </a:rPr>
                <a:t>Hover Animations</a:t>
              </a:r>
            </a:p>
          </p:txBody>
        </p:sp>
      </p:grpSp>
      <p:grpSp>
        <p:nvGrpSpPr>
          <p:cNvPr name="Group 58" id="58"/>
          <p:cNvGrpSpPr/>
          <p:nvPr/>
        </p:nvGrpSpPr>
        <p:grpSpPr>
          <a:xfrm rot="0">
            <a:off x="4090044" y="5864158"/>
            <a:ext cx="2911247" cy="923020"/>
            <a:chOff x="0" y="0"/>
            <a:chExt cx="3881663" cy="1230693"/>
          </a:xfrm>
        </p:grpSpPr>
        <p:sp>
          <p:nvSpPr>
            <p:cNvPr name="Freeform 59" id="59"/>
            <p:cNvSpPr/>
            <p:nvPr/>
          </p:nvSpPr>
          <p:spPr>
            <a:xfrm flipH="false" flipV="false" rot="0">
              <a:off x="0" y="0"/>
              <a:ext cx="3881706" cy="1230663"/>
            </a:xfrm>
            <a:custGeom>
              <a:avLst/>
              <a:gdLst/>
              <a:ahLst/>
              <a:cxnLst/>
              <a:rect r="r" b="b" t="t" l="l"/>
              <a:pathLst>
                <a:path h="1230663" w="3881706">
                  <a:moveTo>
                    <a:pt x="0" y="615331"/>
                  </a:moveTo>
                  <a:cubicBezTo>
                    <a:pt x="0" y="275548"/>
                    <a:pt x="242789" y="0"/>
                    <a:pt x="542176" y="0"/>
                  </a:cubicBezTo>
                  <a:lnTo>
                    <a:pt x="3339522" y="0"/>
                  </a:lnTo>
                  <a:cubicBezTo>
                    <a:pt x="3639014" y="0"/>
                    <a:pt x="3881706" y="275548"/>
                    <a:pt x="3881706" y="615331"/>
                  </a:cubicBezTo>
                  <a:cubicBezTo>
                    <a:pt x="3881706" y="955115"/>
                    <a:pt x="3638910" y="1230663"/>
                    <a:pt x="3339522" y="1230663"/>
                  </a:cubicBezTo>
                  <a:lnTo>
                    <a:pt x="542176" y="1230663"/>
                  </a:lnTo>
                  <a:cubicBezTo>
                    <a:pt x="242789" y="1230663"/>
                    <a:pt x="0" y="955233"/>
                    <a:pt x="0" y="615331"/>
                  </a:cubicBezTo>
                  <a:close/>
                </a:path>
              </a:pathLst>
            </a:custGeom>
            <a:solidFill>
              <a:srgbClr val="00A5C2"/>
            </a:solidFill>
          </p:spPr>
        </p:sp>
        <p:sp>
          <p:nvSpPr>
            <p:cNvPr name="TextBox 60" id="60"/>
            <p:cNvSpPr txBox="true"/>
            <p:nvPr/>
          </p:nvSpPr>
          <p:spPr>
            <a:xfrm>
              <a:off x="0" y="0"/>
              <a:ext cx="3881663" cy="1230693"/>
            </a:xfrm>
            <a:prstGeom prst="rect">
              <a:avLst/>
            </a:prstGeom>
          </p:spPr>
          <p:txBody>
            <a:bodyPr anchor="ctr" rtlCol="false" tIns="50800" lIns="50800" bIns="50800" rIns="50800"/>
            <a:lstStyle/>
            <a:p>
              <a:pPr algn="ctr">
                <a:lnSpc>
                  <a:spcPts val="2999"/>
                </a:lnSpc>
              </a:pPr>
              <a:r>
                <a:rPr lang="en-US" sz="2499">
                  <a:solidFill>
                    <a:srgbClr val="FFFFFF"/>
                  </a:solidFill>
                  <a:latin typeface="Roboto"/>
                  <a:ea typeface="Roboto"/>
                  <a:cs typeface="Roboto"/>
                  <a:sym typeface="Roboto"/>
                </a:rPr>
                <a:t>Performance Counter</a:t>
              </a:r>
            </a:p>
          </p:txBody>
        </p:sp>
      </p:grpSp>
      <p:grpSp>
        <p:nvGrpSpPr>
          <p:cNvPr name="Group 61" id="61"/>
          <p:cNvGrpSpPr/>
          <p:nvPr/>
        </p:nvGrpSpPr>
        <p:grpSpPr>
          <a:xfrm rot="0">
            <a:off x="4090044" y="7175919"/>
            <a:ext cx="2911247" cy="923020"/>
            <a:chOff x="0" y="0"/>
            <a:chExt cx="3881663" cy="1230693"/>
          </a:xfrm>
        </p:grpSpPr>
        <p:sp>
          <p:nvSpPr>
            <p:cNvPr name="Freeform 62" id="62"/>
            <p:cNvSpPr/>
            <p:nvPr/>
          </p:nvSpPr>
          <p:spPr>
            <a:xfrm flipH="false" flipV="false" rot="0">
              <a:off x="0" y="0"/>
              <a:ext cx="3881706" cy="1230663"/>
            </a:xfrm>
            <a:custGeom>
              <a:avLst/>
              <a:gdLst/>
              <a:ahLst/>
              <a:cxnLst/>
              <a:rect r="r" b="b" t="t" l="l"/>
              <a:pathLst>
                <a:path h="1230663" w="3881706">
                  <a:moveTo>
                    <a:pt x="0" y="615331"/>
                  </a:moveTo>
                  <a:cubicBezTo>
                    <a:pt x="0" y="275548"/>
                    <a:pt x="242789" y="0"/>
                    <a:pt x="542176" y="0"/>
                  </a:cubicBezTo>
                  <a:lnTo>
                    <a:pt x="3339522" y="0"/>
                  </a:lnTo>
                  <a:cubicBezTo>
                    <a:pt x="3639014" y="0"/>
                    <a:pt x="3881706" y="275548"/>
                    <a:pt x="3881706" y="615331"/>
                  </a:cubicBezTo>
                  <a:cubicBezTo>
                    <a:pt x="3881706" y="955115"/>
                    <a:pt x="3638910" y="1230663"/>
                    <a:pt x="3339522" y="1230663"/>
                  </a:cubicBezTo>
                  <a:lnTo>
                    <a:pt x="542176" y="1230663"/>
                  </a:lnTo>
                  <a:cubicBezTo>
                    <a:pt x="242789" y="1230663"/>
                    <a:pt x="0" y="955233"/>
                    <a:pt x="0" y="615331"/>
                  </a:cubicBezTo>
                  <a:close/>
                </a:path>
              </a:pathLst>
            </a:custGeom>
            <a:solidFill>
              <a:srgbClr val="00A5C2"/>
            </a:solidFill>
          </p:spPr>
        </p:sp>
        <p:sp>
          <p:nvSpPr>
            <p:cNvPr name="TextBox 63" id="63"/>
            <p:cNvSpPr txBox="true"/>
            <p:nvPr/>
          </p:nvSpPr>
          <p:spPr>
            <a:xfrm>
              <a:off x="0" y="0"/>
              <a:ext cx="3881663" cy="1230693"/>
            </a:xfrm>
            <a:prstGeom prst="rect">
              <a:avLst/>
            </a:prstGeom>
          </p:spPr>
          <p:txBody>
            <a:bodyPr anchor="ctr" rtlCol="false" tIns="50800" lIns="50800" bIns="50800" rIns="50800"/>
            <a:lstStyle/>
            <a:p>
              <a:pPr algn="ctr">
                <a:lnSpc>
                  <a:spcPts val="2999"/>
                </a:lnSpc>
              </a:pPr>
              <a:r>
                <a:rPr lang="en-US" sz="2499">
                  <a:solidFill>
                    <a:srgbClr val="FFFFFF"/>
                  </a:solidFill>
                  <a:latin typeface="Roboto"/>
                  <a:ea typeface="Roboto"/>
                  <a:cs typeface="Roboto"/>
                  <a:sym typeface="Roboto"/>
                </a:rPr>
                <a:t>Winning Confetti Animation</a:t>
              </a:r>
            </a:p>
          </p:txBody>
        </p:sp>
      </p:grpSp>
      <p:grpSp>
        <p:nvGrpSpPr>
          <p:cNvPr name="Group 64" id="64"/>
          <p:cNvGrpSpPr/>
          <p:nvPr/>
        </p:nvGrpSpPr>
        <p:grpSpPr>
          <a:xfrm rot="0">
            <a:off x="4090044" y="8487680"/>
            <a:ext cx="2911247" cy="923020"/>
            <a:chOff x="0" y="0"/>
            <a:chExt cx="3881663" cy="1230693"/>
          </a:xfrm>
        </p:grpSpPr>
        <p:sp>
          <p:nvSpPr>
            <p:cNvPr name="Freeform 65" id="65"/>
            <p:cNvSpPr/>
            <p:nvPr/>
          </p:nvSpPr>
          <p:spPr>
            <a:xfrm flipH="false" flipV="false" rot="0">
              <a:off x="0" y="0"/>
              <a:ext cx="3881706" cy="1230663"/>
            </a:xfrm>
            <a:custGeom>
              <a:avLst/>
              <a:gdLst/>
              <a:ahLst/>
              <a:cxnLst/>
              <a:rect r="r" b="b" t="t" l="l"/>
              <a:pathLst>
                <a:path h="1230663" w="3881706">
                  <a:moveTo>
                    <a:pt x="0" y="615331"/>
                  </a:moveTo>
                  <a:cubicBezTo>
                    <a:pt x="0" y="275548"/>
                    <a:pt x="242789" y="0"/>
                    <a:pt x="542176" y="0"/>
                  </a:cubicBezTo>
                  <a:lnTo>
                    <a:pt x="3339522" y="0"/>
                  </a:lnTo>
                  <a:cubicBezTo>
                    <a:pt x="3639014" y="0"/>
                    <a:pt x="3881706" y="275548"/>
                    <a:pt x="3881706" y="615331"/>
                  </a:cubicBezTo>
                  <a:cubicBezTo>
                    <a:pt x="3881706" y="955115"/>
                    <a:pt x="3638910" y="1230663"/>
                    <a:pt x="3339522" y="1230663"/>
                  </a:cubicBezTo>
                  <a:lnTo>
                    <a:pt x="542176" y="1230663"/>
                  </a:lnTo>
                  <a:cubicBezTo>
                    <a:pt x="242789" y="1230663"/>
                    <a:pt x="0" y="955233"/>
                    <a:pt x="0" y="615331"/>
                  </a:cubicBezTo>
                  <a:close/>
                </a:path>
              </a:pathLst>
            </a:custGeom>
            <a:solidFill>
              <a:srgbClr val="00A5C2"/>
            </a:solidFill>
          </p:spPr>
        </p:sp>
        <p:sp>
          <p:nvSpPr>
            <p:cNvPr name="TextBox 66" id="66"/>
            <p:cNvSpPr txBox="true"/>
            <p:nvPr/>
          </p:nvSpPr>
          <p:spPr>
            <a:xfrm>
              <a:off x="0" y="0"/>
              <a:ext cx="3881663" cy="1230693"/>
            </a:xfrm>
            <a:prstGeom prst="rect">
              <a:avLst/>
            </a:prstGeom>
          </p:spPr>
          <p:txBody>
            <a:bodyPr anchor="ctr" rtlCol="false" tIns="50800" lIns="50800" bIns="50800" rIns="50800"/>
            <a:lstStyle/>
            <a:p>
              <a:pPr algn="ctr">
                <a:lnSpc>
                  <a:spcPts val="2999"/>
                </a:lnSpc>
              </a:pPr>
              <a:r>
                <a:rPr lang="en-US" sz="2499">
                  <a:solidFill>
                    <a:srgbClr val="FFFFFF"/>
                  </a:solidFill>
                  <a:latin typeface="Roboto"/>
                  <a:ea typeface="Roboto"/>
                  <a:cs typeface="Roboto"/>
                  <a:sym typeface="Roboto"/>
                </a:rPr>
                <a:t>Main Menu </a:t>
              </a:r>
            </a:p>
            <a:p>
              <a:pPr algn="ctr">
                <a:lnSpc>
                  <a:spcPts val="2999"/>
                </a:lnSpc>
              </a:pPr>
              <a:r>
                <a:rPr lang="en-US" sz="2499">
                  <a:solidFill>
                    <a:srgbClr val="FFFFFF"/>
                  </a:solidFill>
                  <a:latin typeface="Roboto"/>
                  <a:ea typeface="Roboto"/>
                  <a:cs typeface="Roboto"/>
                  <a:sym typeface="Roboto"/>
                </a:rPr>
                <a:t>Grid Animation</a:t>
              </a:r>
            </a:p>
          </p:txBody>
        </p:sp>
      </p:grpSp>
      <p:sp>
        <p:nvSpPr>
          <p:cNvPr name="Freeform 67" id="67"/>
          <p:cNvSpPr/>
          <p:nvPr/>
        </p:nvSpPr>
        <p:spPr>
          <a:xfrm flipH="false" flipV="false" rot="0">
            <a:off x="16608217" y="8607217"/>
            <a:ext cx="1679783" cy="1679783"/>
          </a:xfrm>
          <a:custGeom>
            <a:avLst/>
            <a:gdLst/>
            <a:ahLst/>
            <a:cxnLst/>
            <a:rect r="r" b="b" t="t" l="l"/>
            <a:pathLst>
              <a:path h="1679783" w="1679783">
                <a:moveTo>
                  <a:pt x="0" y="0"/>
                </a:moveTo>
                <a:lnTo>
                  <a:pt x="1679783" y="0"/>
                </a:lnTo>
                <a:lnTo>
                  <a:pt x="1679783" y="1679783"/>
                </a:lnTo>
                <a:lnTo>
                  <a:pt x="0" y="1679783"/>
                </a:lnTo>
                <a:lnTo>
                  <a:pt x="0" y="0"/>
                </a:lnTo>
                <a:close/>
              </a:path>
            </a:pathLst>
          </a:custGeom>
          <a:blipFill>
            <a:blip r:embed="rId6"/>
            <a:stretch>
              <a:fillRect l="0" t="0" r="0" b="0"/>
            </a:stretch>
          </a:blipFill>
        </p:spPr>
      </p:sp>
      <p:sp>
        <p:nvSpPr>
          <p:cNvPr name="TextBox 68" id="68"/>
          <p:cNvSpPr txBox="true"/>
          <p:nvPr/>
        </p:nvSpPr>
        <p:spPr>
          <a:xfrm rot="0">
            <a:off x="4067679" y="1149342"/>
            <a:ext cx="13633500" cy="673608"/>
          </a:xfrm>
          <a:prstGeom prst="rect">
            <a:avLst/>
          </a:prstGeom>
        </p:spPr>
        <p:txBody>
          <a:bodyPr anchor="t" rtlCol="false" tIns="0" lIns="0" bIns="0" rIns="0">
            <a:spAutoFit/>
          </a:bodyPr>
          <a:lstStyle/>
          <a:p>
            <a:pPr algn="l">
              <a:lnSpc>
                <a:spcPts val="4536"/>
              </a:lnSpc>
            </a:pPr>
            <a:r>
              <a:rPr lang="en-US" b="true" sz="4200">
                <a:solidFill>
                  <a:srgbClr val="003865"/>
                </a:solidFill>
                <a:latin typeface="Arial Bold"/>
                <a:ea typeface="Arial Bold"/>
                <a:cs typeface="Arial Bold"/>
                <a:sym typeface="Arial Bold"/>
              </a:rPr>
              <a:t>Tang Wei Shan Alicia (2401448)</a:t>
            </a:r>
          </a:p>
        </p:txBody>
      </p:sp>
      <p:sp>
        <p:nvSpPr>
          <p:cNvPr name="AutoShape 69" id="69"/>
          <p:cNvSpPr/>
          <p:nvPr/>
        </p:nvSpPr>
        <p:spPr>
          <a:xfrm>
            <a:off x="16617644" y="8254038"/>
            <a:ext cx="830464" cy="353178"/>
          </a:xfrm>
          <a:prstGeom prst="line">
            <a:avLst/>
          </a:prstGeom>
          <a:ln cap="flat" w="38100">
            <a:solidFill>
              <a:srgbClr val="000000"/>
            </a:solidFill>
            <a:prstDash val="solid"/>
            <a:headEnd type="none" len="sm" w="sm"/>
            <a:tailEnd type="triangle" len="med" w="lg"/>
          </a:ln>
        </p:spPr>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35000"/>
            </a:blip>
            <a:stretch>
              <a:fillRect l="0" t="-8234" r="-833" b="-11197"/>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grpSp>
        <p:nvGrpSpPr>
          <p:cNvPr name="Group 4" id="4"/>
          <p:cNvGrpSpPr/>
          <p:nvPr/>
        </p:nvGrpSpPr>
        <p:grpSpPr>
          <a:xfrm rot="0">
            <a:off x="9014175" y="2440869"/>
            <a:ext cx="259650" cy="6711300"/>
            <a:chOff x="0" y="0"/>
            <a:chExt cx="346200" cy="8948400"/>
          </a:xfrm>
        </p:grpSpPr>
        <p:sp>
          <p:nvSpPr>
            <p:cNvPr name="Freeform 5" id="5"/>
            <p:cNvSpPr/>
            <p:nvPr/>
          </p:nvSpPr>
          <p:spPr>
            <a:xfrm flipH="false" flipV="false" rot="0">
              <a:off x="0" y="0"/>
              <a:ext cx="346202" cy="8948420"/>
            </a:xfrm>
            <a:custGeom>
              <a:avLst/>
              <a:gdLst/>
              <a:ahLst/>
              <a:cxnLst/>
              <a:rect r="r" b="b" t="t" l="l"/>
              <a:pathLst>
                <a:path h="8948420" w="346202">
                  <a:moveTo>
                    <a:pt x="0" y="0"/>
                  </a:moveTo>
                  <a:lnTo>
                    <a:pt x="346202" y="0"/>
                  </a:lnTo>
                  <a:lnTo>
                    <a:pt x="346202" y="8948420"/>
                  </a:lnTo>
                  <a:lnTo>
                    <a:pt x="0" y="8948420"/>
                  </a:lnTo>
                  <a:close/>
                </a:path>
              </a:pathLst>
            </a:custGeom>
            <a:solidFill>
              <a:srgbClr val="3C78D8"/>
            </a:solidFill>
          </p:spPr>
        </p:sp>
      </p:grpSp>
      <p:sp>
        <p:nvSpPr>
          <p:cNvPr name="TextBox 6" id="6"/>
          <p:cNvSpPr txBox="true"/>
          <p:nvPr/>
        </p:nvSpPr>
        <p:spPr>
          <a:xfrm rot="0">
            <a:off x="3915279" y="996942"/>
            <a:ext cx="13633500" cy="673608"/>
          </a:xfrm>
          <a:prstGeom prst="rect">
            <a:avLst/>
          </a:prstGeom>
        </p:spPr>
        <p:txBody>
          <a:bodyPr anchor="t" rtlCol="false" tIns="0" lIns="0" bIns="0" rIns="0">
            <a:spAutoFit/>
          </a:bodyPr>
          <a:lstStyle/>
          <a:p>
            <a:pPr algn="l">
              <a:lnSpc>
                <a:spcPts val="4536"/>
              </a:lnSpc>
            </a:pPr>
            <a:r>
              <a:rPr lang="en-US" b="true" sz="4200">
                <a:solidFill>
                  <a:srgbClr val="003865"/>
                </a:solidFill>
                <a:latin typeface="Arial Bold"/>
                <a:ea typeface="Arial Bold"/>
                <a:cs typeface="Arial Bold"/>
                <a:sym typeface="Arial Bold"/>
              </a:rPr>
              <a:t>Tang Wei Shan Alicia (2401448)</a:t>
            </a:r>
          </a:p>
        </p:txBody>
      </p:sp>
      <p:sp>
        <p:nvSpPr>
          <p:cNvPr name="TextBox 7" id="7"/>
          <p:cNvSpPr txBox="true"/>
          <p:nvPr/>
        </p:nvSpPr>
        <p:spPr>
          <a:xfrm rot="0">
            <a:off x="1351800" y="2364669"/>
            <a:ext cx="6871800" cy="7210425"/>
          </a:xfrm>
          <a:prstGeom prst="rect">
            <a:avLst/>
          </a:prstGeom>
        </p:spPr>
        <p:txBody>
          <a:bodyPr anchor="t" rtlCol="false" tIns="0" lIns="0" bIns="0" rIns="0">
            <a:spAutoFit/>
          </a:bodyPr>
          <a:lstStyle/>
          <a:p>
            <a:pPr algn="l">
              <a:lnSpc>
                <a:spcPts val="4439"/>
              </a:lnSpc>
            </a:pPr>
            <a:r>
              <a:rPr lang="en-US" sz="3699" u="sng">
                <a:solidFill>
                  <a:srgbClr val="003865"/>
                </a:solidFill>
                <a:latin typeface="Arial"/>
                <a:ea typeface="Arial"/>
                <a:cs typeface="Arial"/>
                <a:sym typeface="Arial"/>
              </a:rPr>
              <a:t>UI and Animation Functions</a:t>
            </a:r>
            <a:r>
              <a:rPr lang="en-US" sz="3699">
                <a:solidFill>
                  <a:srgbClr val="003865"/>
                </a:solidFill>
                <a:latin typeface="Arial"/>
                <a:ea typeface="Arial"/>
                <a:cs typeface="Arial"/>
                <a:sym typeface="Arial"/>
              </a:rPr>
              <a:t>:</a:t>
            </a:r>
          </a:p>
          <a:p>
            <a:pPr algn="l">
              <a:lnSpc>
                <a:spcPts val="3600"/>
              </a:lnSpc>
            </a:pPr>
            <a:r>
              <a:rPr lang="en-US" b="true" sz="3000">
                <a:solidFill>
                  <a:srgbClr val="003865"/>
                </a:solidFill>
                <a:latin typeface="Arimo Bold"/>
                <a:ea typeface="Arimo Bold"/>
                <a:cs typeface="Arimo Bold"/>
                <a:sym typeface="Arimo Bold"/>
              </a:rPr>
              <a:t>DrawDifficultySelect()</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Draws an interface for players to select their preferred AI difficulty level.</a:t>
            </a:r>
          </a:p>
          <a:p>
            <a:pPr algn="l">
              <a:lnSpc>
                <a:spcPts val="4320"/>
              </a:lnSpc>
            </a:pPr>
          </a:p>
          <a:p>
            <a:pPr algn="l">
              <a:lnSpc>
                <a:spcPts val="3600"/>
              </a:lnSpc>
            </a:pPr>
            <a:r>
              <a:rPr lang="en-US" b="true" sz="3000">
                <a:solidFill>
                  <a:srgbClr val="003865"/>
                </a:solidFill>
                <a:latin typeface="Arimo Bold"/>
                <a:ea typeface="Arimo Bold"/>
                <a:cs typeface="Arimo Bold"/>
                <a:sym typeface="Arimo Bold"/>
              </a:rPr>
              <a:t>DrawModelSelect()</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Draws an interface for players to choose between different AI models when playing in Easy mode.</a:t>
            </a:r>
          </a:p>
          <a:p>
            <a:pPr algn="l">
              <a:lnSpc>
                <a:spcPts val="4320"/>
              </a:lnSpc>
            </a:pPr>
          </a:p>
          <a:p>
            <a:pPr algn="l">
              <a:lnSpc>
                <a:spcPts val="3600"/>
              </a:lnSpc>
            </a:pPr>
            <a:r>
              <a:rPr lang="en-US" b="true" sz="3000">
                <a:solidFill>
                  <a:srgbClr val="003865"/>
                </a:solidFill>
                <a:latin typeface="Arimo Bold"/>
                <a:ea typeface="Arimo Bold"/>
                <a:cs typeface="Arimo Bold"/>
                <a:sym typeface="Arimo Bold"/>
              </a:rPr>
              <a:t>DrawRectangleRec()</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Draws a color-filled rectangle.</a:t>
            </a:r>
          </a:p>
          <a:p>
            <a:pPr algn="l">
              <a:lnSpc>
                <a:spcPts val="3600"/>
              </a:lnSpc>
            </a:pPr>
          </a:p>
          <a:p>
            <a:pPr algn="l">
              <a:lnSpc>
                <a:spcPts val="3600"/>
              </a:lnSpc>
            </a:pPr>
            <a:r>
              <a:rPr lang="en-US" b="true" sz="3000">
                <a:solidFill>
                  <a:srgbClr val="003865"/>
                </a:solidFill>
                <a:latin typeface="Arimo Bold"/>
                <a:ea typeface="Arimo Bold"/>
                <a:cs typeface="Arimo Bold"/>
                <a:sym typeface="Arimo Bold"/>
              </a:rPr>
              <a:t>DrawButton()</a:t>
            </a:r>
            <a:r>
              <a:rPr lang="en-US" sz="3000">
                <a:solidFill>
                  <a:srgbClr val="003865"/>
                </a:solidFill>
                <a:latin typeface="Arimo"/>
                <a:ea typeface="Arimo"/>
                <a:cs typeface="Arimo"/>
                <a:sym typeface="Arimo"/>
              </a:rPr>
              <a:t>:</a:t>
            </a:r>
          </a:p>
          <a:p>
            <a:pPr algn="l">
              <a:lnSpc>
                <a:spcPts val="3600"/>
              </a:lnSpc>
            </a:pPr>
            <a:r>
              <a:rPr lang="en-US" sz="3000">
                <a:solidFill>
                  <a:srgbClr val="003865"/>
                </a:solidFill>
                <a:latin typeface="Arial"/>
                <a:ea typeface="Arial"/>
                <a:cs typeface="Arial"/>
                <a:sym typeface="Arial"/>
              </a:rPr>
              <a:t>Added button vibration feature.</a:t>
            </a:r>
          </a:p>
        </p:txBody>
      </p:sp>
      <p:grpSp>
        <p:nvGrpSpPr>
          <p:cNvPr name="Group 8" id="8"/>
          <p:cNvGrpSpPr/>
          <p:nvPr/>
        </p:nvGrpSpPr>
        <p:grpSpPr>
          <a:xfrm rot="0">
            <a:off x="14141322" y="111561"/>
            <a:ext cx="3117978" cy="3117978"/>
            <a:chOff x="0" y="0"/>
            <a:chExt cx="6350000" cy="6350000"/>
          </a:xfrm>
        </p:grpSpPr>
        <p:sp>
          <p:nvSpPr>
            <p:cNvPr name="Freeform 9" id="9"/>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5"/>
              <a:stretch>
                <a:fillRect l="-38888" t="0" r="-38888" b="0"/>
              </a:stretch>
            </a:blipFill>
          </p:spPr>
        </p:sp>
      </p:grpSp>
      <p:sp>
        <p:nvSpPr>
          <p:cNvPr name="TextBox 10" id="10"/>
          <p:cNvSpPr txBox="true"/>
          <p:nvPr/>
        </p:nvSpPr>
        <p:spPr>
          <a:xfrm rot="0">
            <a:off x="10064400" y="2805669"/>
            <a:ext cx="7924146" cy="5905500"/>
          </a:xfrm>
          <a:prstGeom prst="rect">
            <a:avLst/>
          </a:prstGeom>
        </p:spPr>
        <p:txBody>
          <a:bodyPr anchor="t" rtlCol="false" tIns="0" lIns="0" bIns="0" rIns="0">
            <a:spAutoFit/>
          </a:bodyPr>
          <a:lstStyle/>
          <a:p>
            <a:pPr algn="l">
              <a:lnSpc>
                <a:spcPts val="4320"/>
              </a:lnSpc>
            </a:pPr>
          </a:p>
          <a:p>
            <a:pPr algn="l">
              <a:lnSpc>
                <a:spcPts val="3600"/>
              </a:lnSpc>
            </a:pPr>
            <a:r>
              <a:rPr lang="en-US" b="true" sz="3000">
                <a:solidFill>
                  <a:srgbClr val="003865"/>
                </a:solidFill>
                <a:latin typeface="Arimo Bold"/>
                <a:ea typeface="Arimo Bold"/>
                <a:cs typeface="Arimo Bold"/>
                <a:sym typeface="Arimo Bold"/>
              </a:rPr>
              <a:t>DrawConfetti()</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Draws the confetti particles on the screen.</a:t>
            </a:r>
          </a:p>
          <a:p>
            <a:pPr algn="l">
              <a:lnSpc>
                <a:spcPts val="4320"/>
              </a:lnSpc>
            </a:pPr>
          </a:p>
          <a:p>
            <a:pPr algn="l">
              <a:lnSpc>
                <a:spcPts val="3600"/>
              </a:lnSpc>
            </a:pPr>
            <a:r>
              <a:rPr lang="en-US" b="true" sz="3000">
                <a:solidFill>
                  <a:srgbClr val="003865"/>
                </a:solidFill>
                <a:latin typeface="Arimo Bold"/>
                <a:ea typeface="Arimo Bold"/>
                <a:cs typeface="Arimo Bold"/>
                <a:sym typeface="Arimo Bold"/>
              </a:rPr>
              <a:t>InitConfetti()</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Initializes the confetti particles for the animated UI upon winning.</a:t>
            </a:r>
          </a:p>
          <a:p>
            <a:pPr algn="l">
              <a:lnSpc>
                <a:spcPts val="4320"/>
              </a:lnSpc>
            </a:pPr>
          </a:p>
          <a:p>
            <a:pPr algn="l">
              <a:lnSpc>
                <a:spcPts val="3600"/>
              </a:lnSpc>
            </a:pPr>
            <a:r>
              <a:rPr lang="en-US" b="true" sz="3000">
                <a:solidFill>
                  <a:srgbClr val="003865"/>
                </a:solidFill>
                <a:latin typeface="Arimo Bold"/>
                <a:ea typeface="Arimo Bold"/>
                <a:cs typeface="Arimo Bold"/>
                <a:sym typeface="Arimo Bold"/>
              </a:rPr>
              <a:t>UpdateConfetti()</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Updates the position and rotation of confetti particles.</a:t>
            </a:r>
          </a:p>
          <a:p>
            <a:pPr algn="l">
              <a:lnSpc>
                <a:spcPts val="4320"/>
              </a:lnSpc>
            </a:pP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439400"/>
          </a:xfrm>
          <a:custGeom>
            <a:avLst/>
            <a:gdLst/>
            <a:ahLst/>
            <a:cxnLst/>
            <a:rect r="r" b="b" t="t" l="l"/>
            <a:pathLst>
              <a:path h="10439400" w="18288000">
                <a:moveTo>
                  <a:pt x="0" y="0"/>
                </a:moveTo>
                <a:lnTo>
                  <a:pt x="18288000" y="0"/>
                </a:lnTo>
                <a:lnTo>
                  <a:pt x="18288000" y="10439400"/>
                </a:lnTo>
                <a:lnTo>
                  <a:pt x="0" y="10439400"/>
                </a:lnTo>
                <a:lnTo>
                  <a:pt x="0" y="0"/>
                </a:lnTo>
                <a:close/>
              </a:path>
            </a:pathLst>
          </a:custGeom>
          <a:blipFill>
            <a:blip r:embed="rId3">
              <a:alphaModFix amt="35000"/>
            </a:blip>
            <a:stretch>
              <a:fillRect l="0" t="-8107" r="-833" b="-9579"/>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grpSp>
        <p:nvGrpSpPr>
          <p:cNvPr name="Group 4" id="4"/>
          <p:cNvGrpSpPr/>
          <p:nvPr/>
        </p:nvGrpSpPr>
        <p:grpSpPr>
          <a:xfrm rot="0">
            <a:off x="9014175" y="2483175"/>
            <a:ext cx="259650" cy="6711300"/>
            <a:chOff x="0" y="0"/>
            <a:chExt cx="346200" cy="8948400"/>
          </a:xfrm>
        </p:grpSpPr>
        <p:sp>
          <p:nvSpPr>
            <p:cNvPr name="Freeform 5" id="5"/>
            <p:cNvSpPr/>
            <p:nvPr/>
          </p:nvSpPr>
          <p:spPr>
            <a:xfrm flipH="false" flipV="false" rot="0">
              <a:off x="0" y="0"/>
              <a:ext cx="346202" cy="8948420"/>
            </a:xfrm>
            <a:custGeom>
              <a:avLst/>
              <a:gdLst/>
              <a:ahLst/>
              <a:cxnLst/>
              <a:rect r="r" b="b" t="t" l="l"/>
              <a:pathLst>
                <a:path h="8948420" w="346202">
                  <a:moveTo>
                    <a:pt x="0" y="0"/>
                  </a:moveTo>
                  <a:lnTo>
                    <a:pt x="346202" y="0"/>
                  </a:lnTo>
                  <a:lnTo>
                    <a:pt x="346202" y="8948420"/>
                  </a:lnTo>
                  <a:lnTo>
                    <a:pt x="0" y="8948420"/>
                  </a:lnTo>
                  <a:close/>
                </a:path>
              </a:pathLst>
            </a:custGeom>
            <a:solidFill>
              <a:srgbClr val="3C78D8"/>
            </a:solidFill>
          </p:spPr>
        </p:sp>
      </p:grpSp>
      <p:sp>
        <p:nvSpPr>
          <p:cNvPr name="TextBox 6" id="6"/>
          <p:cNvSpPr txBox="true"/>
          <p:nvPr/>
        </p:nvSpPr>
        <p:spPr>
          <a:xfrm rot="0">
            <a:off x="3915279" y="996942"/>
            <a:ext cx="13633500" cy="673608"/>
          </a:xfrm>
          <a:prstGeom prst="rect">
            <a:avLst/>
          </a:prstGeom>
        </p:spPr>
        <p:txBody>
          <a:bodyPr anchor="t" rtlCol="false" tIns="0" lIns="0" bIns="0" rIns="0">
            <a:spAutoFit/>
          </a:bodyPr>
          <a:lstStyle/>
          <a:p>
            <a:pPr algn="l">
              <a:lnSpc>
                <a:spcPts val="4536"/>
              </a:lnSpc>
            </a:pPr>
            <a:r>
              <a:rPr lang="en-US" b="true" sz="4200">
                <a:solidFill>
                  <a:srgbClr val="003865"/>
                </a:solidFill>
                <a:latin typeface="Arial Bold"/>
                <a:ea typeface="Arial Bold"/>
                <a:cs typeface="Arial Bold"/>
                <a:sym typeface="Arial Bold"/>
              </a:rPr>
              <a:t>Tang Wei Shan Alicia (2401448)</a:t>
            </a:r>
          </a:p>
        </p:txBody>
      </p:sp>
      <p:grpSp>
        <p:nvGrpSpPr>
          <p:cNvPr name="Group 7" id="7"/>
          <p:cNvGrpSpPr/>
          <p:nvPr/>
        </p:nvGrpSpPr>
        <p:grpSpPr>
          <a:xfrm rot="0">
            <a:off x="14237535" y="24630"/>
            <a:ext cx="3291840" cy="3291840"/>
            <a:chOff x="0" y="0"/>
            <a:chExt cx="6350000" cy="6350000"/>
          </a:xfrm>
        </p:grpSpPr>
        <p:sp>
          <p:nvSpPr>
            <p:cNvPr name="Freeform 8" id="8"/>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5"/>
              <a:stretch>
                <a:fillRect l="-38888" t="0" r="-38888" b="0"/>
              </a:stretch>
            </a:blipFill>
          </p:spPr>
        </p:sp>
      </p:grpSp>
      <p:sp>
        <p:nvSpPr>
          <p:cNvPr name="TextBox 9" id="9"/>
          <p:cNvSpPr txBox="true"/>
          <p:nvPr/>
        </p:nvSpPr>
        <p:spPr>
          <a:xfrm rot="0">
            <a:off x="1675383" y="3567112"/>
            <a:ext cx="6938742" cy="4467225"/>
          </a:xfrm>
          <a:prstGeom prst="rect">
            <a:avLst/>
          </a:prstGeom>
        </p:spPr>
        <p:txBody>
          <a:bodyPr anchor="t" rtlCol="false" tIns="0" lIns="0" bIns="0" rIns="0">
            <a:spAutoFit/>
          </a:bodyPr>
          <a:lstStyle/>
          <a:p>
            <a:pPr algn="l">
              <a:lnSpc>
                <a:spcPts val="4439"/>
              </a:lnSpc>
            </a:pPr>
            <a:r>
              <a:rPr lang="en-US" sz="3699" u="sng">
                <a:solidFill>
                  <a:srgbClr val="003865"/>
                </a:solidFill>
                <a:latin typeface="Arial"/>
                <a:ea typeface="Arial"/>
                <a:cs typeface="Arial"/>
                <a:sym typeface="Arial"/>
              </a:rPr>
              <a:t>Raylib Functions</a:t>
            </a:r>
            <a:r>
              <a:rPr lang="en-US" sz="3699">
                <a:solidFill>
                  <a:srgbClr val="003865"/>
                </a:solidFill>
                <a:latin typeface="Arial"/>
                <a:ea typeface="Arial"/>
                <a:cs typeface="Arial"/>
                <a:sym typeface="Arial"/>
              </a:rPr>
              <a:t>:</a:t>
            </a:r>
          </a:p>
          <a:p>
            <a:pPr algn="l">
              <a:lnSpc>
                <a:spcPts val="3600"/>
              </a:lnSpc>
            </a:pPr>
            <a:r>
              <a:rPr lang="en-US" b="true" sz="3000">
                <a:solidFill>
                  <a:srgbClr val="003865"/>
                </a:solidFill>
                <a:latin typeface="Arimo Bold"/>
                <a:ea typeface="Arimo Bold"/>
                <a:cs typeface="Arimo Bold"/>
                <a:sym typeface="Arimo Bold"/>
              </a:rPr>
              <a:t>SetSoundVolume()</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Sets volume for a sound (Max level: 1.0).</a:t>
            </a:r>
          </a:p>
          <a:p>
            <a:pPr algn="l">
              <a:lnSpc>
                <a:spcPts val="4320"/>
              </a:lnSpc>
            </a:pPr>
          </a:p>
          <a:p>
            <a:pPr algn="l">
              <a:lnSpc>
                <a:spcPts val="3600"/>
              </a:lnSpc>
            </a:pPr>
            <a:r>
              <a:rPr lang="en-US" b="true" sz="3000">
                <a:solidFill>
                  <a:srgbClr val="003865"/>
                </a:solidFill>
                <a:latin typeface="Arimo Bold"/>
                <a:ea typeface="Arimo Bold"/>
                <a:cs typeface="Arimo Bold"/>
                <a:sym typeface="Arimo Bold"/>
              </a:rPr>
              <a:t>StopSound()</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Stops playing a sound.</a:t>
            </a:r>
          </a:p>
          <a:p>
            <a:pPr algn="l">
              <a:lnSpc>
                <a:spcPts val="4320"/>
              </a:lnSpc>
            </a:pPr>
          </a:p>
          <a:p>
            <a:pPr algn="l">
              <a:lnSpc>
                <a:spcPts val="3600"/>
              </a:lnSpc>
            </a:pPr>
            <a:r>
              <a:rPr lang="en-US" b="true" sz="3000">
                <a:solidFill>
                  <a:srgbClr val="003865"/>
                </a:solidFill>
                <a:latin typeface="Arimo Bold"/>
                <a:ea typeface="Arimo Bold"/>
                <a:cs typeface="Arimo Bold"/>
                <a:sym typeface="Arimo Bold"/>
              </a:rPr>
              <a:t>SetMouseCursor()</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Sets mouse cursor.</a:t>
            </a:r>
          </a:p>
        </p:txBody>
      </p:sp>
      <p:sp>
        <p:nvSpPr>
          <p:cNvPr name="TextBox 10" id="10"/>
          <p:cNvSpPr txBox="true"/>
          <p:nvPr/>
        </p:nvSpPr>
        <p:spPr>
          <a:xfrm rot="0">
            <a:off x="9673875" y="3057525"/>
            <a:ext cx="7855500" cy="5486400"/>
          </a:xfrm>
          <a:prstGeom prst="rect">
            <a:avLst/>
          </a:prstGeom>
        </p:spPr>
        <p:txBody>
          <a:bodyPr anchor="t" rtlCol="false" tIns="0" lIns="0" bIns="0" rIns="0">
            <a:spAutoFit/>
          </a:bodyPr>
          <a:lstStyle/>
          <a:p>
            <a:pPr algn="l">
              <a:lnSpc>
                <a:spcPts val="4439"/>
              </a:lnSpc>
            </a:pPr>
            <a:r>
              <a:rPr lang="en-US" sz="3699" u="sng">
                <a:solidFill>
                  <a:srgbClr val="003865"/>
                </a:solidFill>
                <a:latin typeface="Arial"/>
                <a:ea typeface="Arial"/>
                <a:cs typeface="Arial"/>
                <a:sym typeface="Arial"/>
              </a:rPr>
              <a:t>Standard Functions</a:t>
            </a:r>
            <a:r>
              <a:rPr lang="en-US" sz="3699">
                <a:solidFill>
                  <a:srgbClr val="003865"/>
                </a:solidFill>
                <a:latin typeface="Arial"/>
                <a:ea typeface="Arial"/>
                <a:cs typeface="Arial"/>
                <a:sym typeface="Arial"/>
              </a:rPr>
              <a:t>:</a:t>
            </a:r>
          </a:p>
          <a:p>
            <a:pPr algn="l">
              <a:lnSpc>
                <a:spcPts val="3600"/>
              </a:lnSpc>
            </a:pPr>
            <a:r>
              <a:rPr lang="en-US" b="true" sz="3000">
                <a:solidFill>
                  <a:srgbClr val="003865"/>
                </a:solidFill>
                <a:latin typeface="Arimo Bold"/>
                <a:ea typeface="Arimo Bold"/>
                <a:cs typeface="Arimo Bold"/>
                <a:sym typeface="Arimo Bold"/>
              </a:rPr>
              <a:t>sprintf(char *str, const char *format, ...)</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Sends formatted output to a string.</a:t>
            </a:r>
          </a:p>
          <a:p>
            <a:pPr algn="l">
              <a:lnSpc>
                <a:spcPts val="4320"/>
              </a:lnSpc>
            </a:pPr>
          </a:p>
          <a:p>
            <a:pPr algn="l">
              <a:lnSpc>
                <a:spcPts val="3600"/>
              </a:lnSpc>
            </a:pPr>
            <a:r>
              <a:rPr lang="en-US" b="true" sz="3000">
                <a:solidFill>
                  <a:srgbClr val="003865"/>
                </a:solidFill>
                <a:latin typeface="Arimo Bold"/>
                <a:ea typeface="Arimo Bold"/>
                <a:cs typeface="Arimo Bold"/>
                <a:sym typeface="Arimo Bold"/>
              </a:rPr>
              <a:t>sinf(float x)</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Computes the sine (specified in radians) of x.</a:t>
            </a:r>
          </a:p>
          <a:p>
            <a:pPr algn="l">
              <a:lnSpc>
                <a:spcPts val="4320"/>
              </a:lnSpc>
            </a:pPr>
          </a:p>
          <a:p>
            <a:pPr algn="l">
              <a:lnSpc>
                <a:spcPts val="4439"/>
              </a:lnSpc>
            </a:pPr>
            <a:r>
              <a:rPr lang="en-US" sz="3699" u="sng">
                <a:solidFill>
                  <a:srgbClr val="003865"/>
                </a:solidFill>
                <a:latin typeface="Arial"/>
                <a:ea typeface="Arial"/>
                <a:cs typeface="Arial"/>
                <a:sym typeface="Arial"/>
              </a:rPr>
              <a:t>Game Logic</a:t>
            </a:r>
            <a:r>
              <a:rPr lang="en-US" sz="3699">
                <a:solidFill>
                  <a:srgbClr val="003865"/>
                </a:solidFill>
                <a:latin typeface="Arial"/>
                <a:ea typeface="Arial"/>
                <a:cs typeface="Arial"/>
                <a:sym typeface="Arial"/>
              </a:rPr>
              <a:t>:</a:t>
            </a:r>
          </a:p>
          <a:p>
            <a:pPr algn="l">
              <a:lnSpc>
                <a:spcPts val="3600"/>
              </a:lnSpc>
            </a:pPr>
            <a:r>
              <a:rPr lang="en-US" b="true" sz="3000">
                <a:solidFill>
                  <a:srgbClr val="003865"/>
                </a:solidFill>
                <a:latin typeface="Arimo Bold"/>
                <a:ea typeface="Arimo Bold"/>
                <a:cs typeface="Arimo Bold"/>
                <a:sym typeface="Arimo Bold"/>
              </a:rPr>
              <a:t>GetCurrentModeStats()</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Tracks game statistics (wins, losses and draws) for each difficulty mode and AI model. </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439400"/>
          </a:xfrm>
          <a:custGeom>
            <a:avLst/>
            <a:gdLst/>
            <a:ahLst/>
            <a:cxnLst/>
            <a:rect r="r" b="b" t="t" l="l"/>
            <a:pathLst>
              <a:path h="10439400" w="18288000">
                <a:moveTo>
                  <a:pt x="0" y="0"/>
                </a:moveTo>
                <a:lnTo>
                  <a:pt x="18288000" y="0"/>
                </a:lnTo>
                <a:lnTo>
                  <a:pt x="18288000" y="10439400"/>
                </a:lnTo>
                <a:lnTo>
                  <a:pt x="0" y="10439400"/>
                </a:lnTo>
                <a:lnTo>
                  <a:pt x="0" y="0"/>
                </a:lnTo>
                <a:close/>
              </a:path>
            </a:pathLst>
          </a:custGeom>
          <a:blipFill>
            <a:blip r:embed="rId3">
              <a:alphaModFix amt="35000"/>
            </a:blip>
            <a:stretch>
              <a:fillRect l="0" t="-8107" r="-833" b="-9579"/>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pic>
        <p:nvPicPr>
          <p:cNvPr name="Picture 4" id="4">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9688456" y="1845680"/>
            <a:ext cx="7570844" cy="7926521"/>
          </a:xfrm>
          <a:prstGeom prst="rect">
            <a:avLst/>
          </a:prstGeom>
          <a:ln w="38100" cap="rnd">
            <a:solidFill>
              <a:srgbClr val="000000"/>
            </a:solidFill>
            <a:prstDash val="solid"/>
          </a:ln>
        </p:spPr>
      </p:pic>
      <p:grpSp>
        <p:nvGrpSpPr>
          <p:cNvPr name="Group 5" id="5"/>
          <p:cNvGrpSpPr/>
          <p:nvPr/>
        </p:nvGrpSpPr>
        <p:grpSpPr>
          <a:xfrm rot="0">
            <a:off x="2884222" y="5808941"/>
            <a:ext cx="3291840" cy="3291840"/>
            <a:chOff x="0" y="0"/>
            <a:chExt cx="6350000" cy="6350000"/>
          </a:xfrm>
        </p:grpSpPr>
        <p:sp>
          <p:nvSpPr>
            <p:cNvPr name="Freeform 6" id="6"/>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8"/>
              <a:stretch>
                <a:fillRect l="-38888" t="0" r="-38888" b="0"/>
              </a:stretch>
            </a:blipFill>
          </p:spPr>
        </p:sp>
      </p:grpSp>
      <p:sp>
        <p:nvSpPr>
          <p:cNvPr name="TextBox 7" id="7"/>
          <p:cNvSpPr txBox="true"/>
          <p:nvPr/>
        </p:nvSpPr>
        <p:spPr>
          <a:xfrm rot="0">
            <a:off x="3915279" y="996942"/>
            <a:ext cx="13633500" cy="673608"/>
          </a:xfrm>
          <a:prstGeom prst="rect">
            <a:avLst/>
          </a:prstGeom>
        </p:spPr>
        <p:txBody>
          <a:bodyPr anchor="t" rtlCol="false" tIns="0" lIns="0" bIns="0" rIns="0">
            <a:spAutoFit/>
          </a:bodyPr>
          <a:lstStyle/>
          <a:p>
            <a:pPr algn="l">
              <a:lnSpc>
                <a:spcPts val="4536"/>
              </a:lnSpc>
            </a:pPr>
            <a:r>
              <a:rPr lang="en-US" b="true" sz="4200">
                <a:solidFill>
                  <a:srgbClr val="003865"/>
                </a:solidFill>
                <a:latin typeface="Arial Bold"/>
                <a:ea typeface="Arial Bold"/>
                <a:cs typeface="Arial Bold"/>
                <a:sym typeface="Arial Bold"/>
              </a:rPr>
              <a:t>Tang Wei Shan Alicia (2401448)</a:t>
            </a:r>
          </a:p>
        </p:txBody>
      </p:sp>
      <p:sp>
        <p:nvSpPr>
          <p:cNvPr name="TextBox 8" id="8"/>
          <p:cNvSpPr txBox="true"/>
          <p:nvPr/>
        </p:nvSpPr>
        <p:spPr>
          <a:xfrm rot="0">
            <a:off x="1729179" y="3156585"/>
            <a:ext cx="6362700" cy="1986915"/>
          </a:xfrm>
          <a:prstGeom prst="rect">
            <a:avLst/>
          </a:prstGeom>
        </p:spPr>
        <p:txBody>
          <a:bodyPr anchor="t" rtlCol="false" tIns="0" lIns="0" bIns="0" rIns="0">
            <a:spAutoFit/>
          </a:bodyPr>
          <a:lstStyle/>
          <a:p>
            <a:pPr algn="l" marL="755651" indent="-377825" lvl="1">
              <a:lnSpc>
                <a:spcPts val="3780"/>
              </a:lnSpc>
              <a:buFont typeface="Arial"/>
              <a:buChar char="•"/>
            </a:pPr>
            <a:r>
              <a:rPr lang="en-US" b="true" sz="3500">
                <a:solidFill>
                  <a:srgbClr val="003865"/>
                </a:solidFill>
                <a:latin typeface="Arial Bold"/>
                <a:ea typeface="Arial Bold"/>
                <a:cs typeface="Arial Bold"/>
                <a:sym typeface="Arial Bold"/>
              </a:rPr>
              <a:t>Difficulty Selection Screen</a:t>
            </a:r>
          </a:p>
          <a:p>
            <a:pPr algn="l" marL="755651" indent="-377825" lvl="1">
              <a:lnSpc>
                <a:spcPts val="3780"/>
              </a:lnSpc>
              <a:buFont typeface="Arial"/>
              <a:buChar char="•"/>
            </a:pPr>
            <a:r>
              <a:rPr lang="en-US" b="true" sz="3500">
                <a:solidFill>
                  <a:srgbClr val="003865"/>
                </a:solidFill>
                <a:latin typeface="Arial Bold"/>
                <a:ea typeface="Arial Bold"/>
                <a:cs typeface="Arial Bold"/>
                <a:sym typeface="Arial Bold"/>
              </a:rPr>
              <a:t>AI Model Selection Screen</a:t>
            </a:r>
          </a:p>
          <a:p>
            <a:pPr algn="l" marL="755651" indent="-377825" lvl="1">
              <a:lnSpc>
                <a:spcPts val="3780"/>
              </a:lnSpc>
              <a:buFont typeface="Arial"/>
              <a:buChar char="•"/>
            </a:pPr>
            <a:r>
              <a:rPr lang="en-US" b="true" sz="3500">
                <a:solidFill>
                  <a:srgbClr val="003865"/>
                </a:solidFill>
                <a:latin typeface="Arial Bold"/>
                <a:ea typeface="Arial Bold"/>
                <a:cs typeface="Arial Bold"/>
                <a:sym typeface="Arial Bold"/>
              </a:rPr>
              <a:t>Back Button Feature</a:t>
            </a:r>
          </a:p>
          <a:p>
            <a:pPr algn="l" marL="755651" indent="-377825" lvl="1">
              <a:lnSpc>
                <a:spcPts val="3780"/>
              </a:lnSpc>
              <a:buFont typeface="Arial"/>
              <a:buChar char="•"/>
            </a:pPr>
            <a:r>
              <a:rPr lang="en-US" b="true" sz="3500">
                <a:solidFill>
                  <a:srgbClr val="003865"/>
                </a:solidFill>
                <a:latin typeface="Arial Bold"/>
                <a:ea typeface="Arial Bold"/>
                <a:cs typeface="Arial Bold"/>
                <a:sym typeface="Arial Bold"/>
              </a:rPr>
              <a:t>Hover Animation</a:t>
            </a:r>
          </a:p>
        </p:txBody>
      </p:sp>
    </p:spTree>
  </p:cSld>
  <p:clrMapOvr>
    <a:masterClrMapping/>
  </p:clrMapOvr>
  <p:transition spd="slow">
    <p:push dir="l"/>
  </p:transition>
  <p:timing>
    <p:tnLst>
      <p:par>
        <p:cTn dur="indefinite" restart="never" nodeType="tmRoot">
          <p:childTnLst>
            <p:video>
              <p:cMediaNode vol="85000">
                <p:cTn fill="hold" display="false">
                  <p:stCondLst>
                    <p:cond delay="indefinite"/>
                  </p:stCondLst>
                </p:cTn>
                <p:tgtEl>
                  <p:spTgt spid="4"/>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439400"/>
          </a:xfrm>
          <a:custGeom>
            <a:avLst/>
            <a:gdLst/>
            <a:ahLst/>
            <a:cxnLst/>
            <a:rect r="r" b="b" t="t" l="l"/>
            <a:pathLst>
              <a:path h="10439400" w="18288000">
                <a:moveTo>
                  <a:pt x="0" y="0"/>
                </a:moveTo>
                <a:lnTo>
                  <a:pt x="18288000" y="0"/>
                </a:lnTo>
                <a:lnTo>
                  <a:pt x="18288000" y="10439400"/>
                </a:lnTo>
                <a:lnTo>
                  <a:pt x="0" y="10439400"/>
                </a:lnTo>
                <a:lnTo>
                  <a:pt x="0" y="0"/>
                </a:lnTo>
                <a:close/>
              </a:path>
            </a:pathLst>
          </a:custGeom>
          <a:blipFill>
            <a:blip r:embed="rId3">
              <a:alphaModFix amt="35000"/>
            </a:blip>
            <a:stretch>
              <a:fillRect l="0" t="-8107" r="-833" b="-9579"/>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1028700" y="4185496"/>
            <a:ext cx="8895832" cy="1594395"/>
          </a:xfrm>
          <a:custGeom>
            <a:avLst/>
            <a:gdLst/>
            <a:ahLst/>
            <a:cxnLst/>
            <a:rect r="r" b="b" t="t" l="l"/>
            <a:pathLst>
              <a:path h="1594395" w="8895832">
                <a:moveTo>
                  <a:pt x="0" y="0"/>
                </a:moveTo>
                <a:lnTo>
                  <a:pt x="8895832" y="0"/>
                </a:lnTo>
                <a:lnTo>
                  <a:pt x="8895832" y="1594395"/>
                </a:lnTo>
                <a:lnTo>
                  <a:pt x="0" y="1594395"/>
                </a:lnTo>
                <a:lnTo>
                  <a:pt x="0" y="0"/>
                </a:lnTo>
                <a:close/>
              </a:path>
            </a:pathLst>
          </a:custGeom>
          <a:blipFill>
            <a:blip r:embed="rId5"/>
            <a:stretch>
              <a:fillRect l="0" t="0" r="0" b="0"/>
            </a:stretch>
          </a:blipFill>
          <a:ln w="19050" cap="sq">
            <a:solidFill>
              <a:srgbClr val="000000"/>
            </a:solidFill>
            <a:prstDash val="solid"/>
            <a:miter/>
          </a:ln>
        </p:spPr>
      </p:sp>
      <p:pic>
        <p:nvPicPr>
          <p:cNvPr name="Picture 5" id="5">
            <a:hlinkClick action="ppaction://media"/>
          </p:cNvPr>
          <p:cNvPicPr>
            <a:picLocks noChangeAspect="true"/>
          </p:cNvPicPr>
          <p:nvPr>
            <a:videoFile r:link="rId7"/>
            <p:extLst>
              <p:ext uri="{DAA4B4D4-6D71-4841-9C94-3DE7FCFB9230}">
                <p14:media xmlns:p14="http://schemas.microsoft.com/office/powerpoint/2010/main" r:embed="rId8">
                  <p14:trim st="0.0000" end="-0.0000"/>
                </p14:media>
              </p:ext>
            </p:extLst>
          </p:nvPr>
        </p:nvPicPr>
        <p:blipFill>
          <a:blip r:embed="rId6"/>
          <a:srcRect l="0" t="0" r="0" b="0"/>
          <a:stretch>
            <a:fillRect/>
          </a:stretch>
        </p:blipFill>
        <p:spPr>
          <a:xfrm flipH="false" flipV="false" rot="0">
            <a:off x="10732029" y="3118369"/>
            <a:ext cx="5902256" cy="6139931"/>
          </a:xfrm>
          <a:prstGeom prst="rect">
            <a:avLst/>
          </a:prstGeom>
          <a:ln w="19050" cap="sq">
            <a:solidFill>
              <a:srgbClr val="000000"/>
            </a:solidFill>
            <a:prstDash val="solid"/>
          </a:ln>
        </p:spPr>
      </p:pic>
      <p:grpSp>
        <p:nvGrpSpPr>
          <p:cNvPr name="Group 6" id="6"/>
          <p:cNvGrpSpPr/>
          <p:nvPr/>
        </p:nvGrpSpPr>
        <p:grpSpPr>
          <a:xfrm rot="0">
            <a:off x="2184776" y="6313291"/>
            <a:ext cx="3291840" cy="3291840"/>
            <a:chOff x="0" y="0"/>
            <a:chExt cx="6350000" cy="6350000"/>
          </a:xfrm>
        </p:grpSpPr>
        <p:sp>
          <p:nvSpPr>
            <p:cNvPr name="Freeform 7" id="7"/>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9"/>
              <a:stretch>
                <a:fillRect l="-38888" t="0" r="-38888" b="0"/>
              </a:stretch>
            </a:blipFill>
          </p:spPr>
        </p:sp>
      </p:grpSp>
      <p:sp>
        <p:nvSpPr>
          <p:cNvPr name="TextBox 8" id="8"/>
          <p:cNvSpPr txBox="true"/>
          <p:nvPr/>
        </p:nvSpPr>
        <p:spPr>
          <a:xfrm rot="0">
            <a:off x="3915279" y="996942"/>
            <a:ext cx="12599124" cy="673608"/>
          </a:xfrm>
          <a:prstGeom prst="rect">
            <a:avLst/>
          </a:prstGeom>
        </p:spPr>
        <p:txBody>
          <a:bodyPr anchor="t" rtlCol="false" tIns="0" lIns="0" bIns="0" rIns="0">
            <a:spAutoFit/>
          </a:bodyPr>
          <a:lstStyle/>
          <a:p>
            <a:pPr algn="l">
              <a:lnSpc>
                <a:spcPts val="4536"/>
              </a:lnSpc>
            </a:pPr>
            <a:r>
              <a:rPr lang="en-US" b="true" sz="4200">
                <a:solidFill>
                  <a:srgbClr val="003865"/>
                </a:solidFill>
                <a:latin typeface="Arial Bold"/>
                <a:ea typeface="Arial Bold"/>
                <a:cs typeface="Arial Bold"/>
                <a:sym typeface="Arial Bold"/>
              </a:rPr>
              <a:t>Tang Wei Shan Alicia (2401448)</a:t>
            </a:r>
          </a:p>
        </p:txBody>
      </p:sp>
      <p:sp>
        <p:nvSpPr>
          <p:cNvPr name="TextBox 9" id="9"/>
          <p:cNvSpPr txBox="true"/>
          <p:nvPr/>
        </p:nvSpPr>
        <p:spPr>
          <a:xfrm rot="0">
            <a:off x="1028700" y="3089794"/>
            <a:ext cx="4544378" cy="558165"/>
          </a:xfrm>
          <a:prstGeom prst="rect">
            <a:avLst/>
          </a:prstGeom>
        </p:spPr>
        <p:txBody>
          <a:bodyPr anchor="t" rtlCol="false" tIns="0" lIns="0" bIns="0" rIns="0">
            <a:spAutoFit/>
          </a:bodyPr>
          <a:lstStyle/>
          <a:p>
            <a:pPr algn="ctr">
              <a:lnSpc>
                <a:spcPts val="3780"/>
              </a:lnSpc>
              <a:spcBef>
                <a:spcPct val="0"/>
              </a:spcBef>
            </a:pPr>
            <a:r>
              <a:rPr lang="en-US" b="true" sz="3500">
                <a:solidFill>
                  <a:srgbClr val="003865"/>
                </a:solidFill>
                <a:latin typeface="Arial Bold"/>
                <a:ea typeface="Arial Bold"/>
                <a:cs typeface="Arial Bold"/>
                <a:sym typeface="Arial Bold"/>
              </a:rPr>
              <a:t>Performance Counter</a:t>
            </a:r>
          </a:p>
        </p:txBody>
      </p:sp>
      <p:sp>
        <p:nvSpPr>
          <p:cNvPr name="TextBox 10" id="10"/>
          <p:cNvSpPr txBox="true"/>
          <p:nvPr/>
        </p:nvSpPr>
        <p:spPr>
          <a:xfrm rot="0">
            <a:off x="10732029" y="2295409"/>
            <a:ext cx="4049673" cy="558165"/>
          </a:xfrm>
          <a:prstGeom prst="rect">
            <a:avLst/>
          </a:prstGeom>
        </p:spPr>
        <p:txBody>
          <a:bodyPr anchor="t" rtlCol="false" tIns="0" lIns="0" bIns="0" rIns="0">
            <a:spAutoFit/>
          </a:bodyPr>
          <a:lstStyle/>
          <a:p>
            <a:pPr algn="ctr">
              <a:lnSpc>
                <a:spcPts val="3780"/>
              </a:lnSpc>
              <a:spcBef>
                <a:spcPct val="0"/>
              </a:spcBef>
            </a:pPr>
            <a:r>
              <a:rPr lang="en-US" b="true" sz="3500">
                <a:solidFill>
                  <a:srgbClr val="003865"/>
                </a:solidFill>
                <a:latin typeface="Arial Bold"/>
                <a:ea typeface="Arial Bold"/>
                <a:cs typeface="Arial Bold"/>
                <a:sym typeface="Arial Bold"/>
              </a:rPr>
              <a:t>Winning Animation</a:t>
            </a:r>
          </a:p>
        </p:txBody>
      </p:sp>
    </p:spTree>
  </p:cSld>
  <p:clrMapOvr>
    <a:masterClrMapping/>
  </p:clrMapOvr>
  <p:transition spd="slow">
    <p:push dir="l"/>
  </p:transition>
  <p:timing>
    <p:tnLst>
      <p:par>
        <p:cTn dur="indefinite" restart="never" nodeType="tmRoot">
          <p:childTnLst>
            <p:video>
              <p:cMediaNode vol="85000">
                <p:cTn fill="hold" display="false">
                  <p:stCondLst>
                    <p:cond delay="indefinite"/>
                  </p:stCondLst>
                </p:cTn>
                <p:tgtEl>
                  <p:spTgt spid="5"/>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aphicFrame>
        <p:nvGraphicFramePr>
          <p:cNvPr name="Table 3" id="3"/>
          <p:cNvGraphicFramePr>
            <a:graphicFrameLocks noGrp="true"/>
          </p:cNvGraphicFramePr>
          <p:nvPr/>
        </p:nvGraphicFramePr>
        <p:xfrm>
          <a:off x="1893568" y="2133925"/>
          <a:ext cx="14500865" cy="7844958"/>
        </p:xfrm>
        <a:graphic>
          <a:graphicData uri="http://schemas.openxmlformats.org/drawingml/2006/table">
            <a:tbl>
              <a:tblPr/>
              <a:tblGrid>
                <a:gridCol w="5499660"/>
                <a:gridCol w="9001205"/>
              </a:tblGrid>
              <a:tr h="591268">
                <a:tc>
                  <a:txBody>
                    <a:bodyPr anchor="t" rtlCol="false"/>
                    <a:lstStyle/>
                    <a:p>
                      <a:pPr algn="ctr">
                        <a:lnSpc>
                          <a:spcPts val="2700"/>
                        </a:lnSpc>
                        <a:defRPr/>
                      </a:pPr>
                      <a:r>
                        <a:rPr lang="en-US" b="true" sz="2250">
                          <a:solidFill>
                            <a:srgbClr val="000000"/>
                          </a:solidFill>
                          <a:latin typeface="Arial Bold"/>
                          <a:ea typeface="Arial Bold"/>
                          <a:cs typeface="Arial Bold"/>
                          <a:sym typeface="Arial Bold"/>
                        </a:rPr>
                        <a:t>Name</a:t>
                      </a:r>
                      <a:endParaRPr lang="en-US" sz="1100"/>
                    </a:p>
                  </a:txBody>
                  <a:tcPr marL="81904" marR="81904" marT="81904" marB="81904"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700"/>
                        </a:lnSpc>
                        <a:defRPr/>
                      </a:pPr>
                      <a:r>
                        <a:rPr lang="en-US" b="true" sz="2250">
                          <a:solidFill>
                            <a:srgbClr val="000000"/>
                          </a:solidFill>
                          <a:latin typeface="Arial Bold"/>
                          <a:ea typeface="Arial Bold"/>
                          <a:cs typeface="Arial Bold"/>
                          <a:sym typeface="Arial Bold"/>
                        </a:rPr>
                        <a:t>Scope</a:t>
                      </a:r>
                      <a:endParaRPr lang="en-US" sz="1100"/>
                    </a:p>
                  </a:txBody>
                  <a:tcPr marL="81904" marR="81904" marT="81904" marB="81904"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91268">
                <a:tc>
                  <a:txBody>
                    <a:bodyPr anchor="t" rtlCol="false"/>
                    <a:lstStyle/>
                    <a:p>
                      <a:pPr algn="ctr">
                        <a:lnSpc>
                          <a:spcPts val="2520"/>
                        </a:lnSpc>
                        <a:defRPr/>
                      </a:pPr>
                      <a:r>
                        <a:rPr lang="en-US" sz="2100">
                          <a:solidFill>
                            <a:srgbClr val="000000"/>
                          </a:solidFill>
                          <a:latin typeface="Arial"/>
                          <a:ea typeface="Arial"/>
                          <a:cs typeface="Arial"/>
                          <a:sym typeface="Arial"/>
                        </a:rPr>
                        <a:t>Gaddiel Lim Kang Seng</a:t>
                      </a:r>
                      <a:endParaRPr lang="en-US" sz="1100"/>
                    </a:p>
                  </a:txBody>
                  <a:tcPr marL="81904" marR="81904" marT="81904" marB="81904"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607219" indent="-303609" lvl="1">
                        <a:lnSpc>
                          <a:spcPts val="2700"/>
                        </a:lnSpc>
                        <a:buFont typeface="Arial"/>
                        <a:buChar char="•"/>
                        <a:defRPr/>
                      </a:pPr>
                      <a:r>
                        <a:rPr lang="en-US" sz="2250">
                          <a:solidFill>
                            <a:srgbClr val="000000"/>
                          </a:solidFill>
                          <a:latin typeface="Arial"/>
                          <a:ea typeface="Arial"/>
                          <a:cs typeface="Arial"/>
                          <a:sym typeface="Arial"/>
                        </a:rPr>
                        <a:t>4B (Naives Bayes model)</a:t>
                      </a:r>
                      <a:endParaRPr lang="en-US" sz="1100"/>
                    </a:p>
                  </a:txBody>
                  <a:tcPr marL="81904" marR="81904" marT="81904" marB="81904"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934585">
                <a:tc>
                  <a:txBody>
                    <a:bodyPr anchor="t" rtlCol="false"/>
                    <a:lstStyle/>
                    <a:p>
                      <a:pPr algn="ctr">
                        <a:lnSpc>
                          <a:spcPts val="2520"/>
                        </a:lnSpc>
                        <a:defRPr/>
                      </a:pPr>
                      <a:r>
                        <a:rPr lang="en-US" sz="2100">
                          <a:solidFill>
                            <a:srgbClr val="000000"/>
                          </a:solidFill>
                          <a:latin typeface="Arial"/>
                          <a:ea typeface="Arial"/>
                          <a:cs typeface="Arial"/>
                          <a:sym typeface="Arial"/>
                        </a:rPr>
                        <a:t>Sheila Lim Yann Tsern</a:t>
                      </a:r>
                      <a:endParaRPr lang="en-US" sz="1100"/>
                    </a:p>
                  </a:txBody>
                  <a:tcPr marL="81904" marR="81904" marT="81904" marB="81904"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607219" indent="-303609" lvl="1">
                        <a:lnSpc>
                          <a:spcPts val="2700"/>
                        </a:lnSpc>
                        <a:buFont typeface="Arial"/>
                        <a:buChar char="•"/>
                        <a:defRPr/>
                      </a:pPr>
                      <a:r>
                        <a:rPr lang="en-US" sz="2250">
                          <a:solidFill>
                            <a:srgbClr val="000000"/>
                          </a:solidFill>
                          <a:latin typeface="Arial"/>
                          <a:ea typeface="Arial"/>
                          <a:cs typeface="Arial"/>
                          <a:sym typeface="Arial"/>
                        </a:rPr>
                        <a:t>4B (Decision Tree model)</a:t>
                      </a:r>
                      <a:endParaRPr lang="en-US" sz="1100"/>
                    </a:p>
                    <a:p>
                      <a:pPr algn="l" marL="607219" indent="-303609" lvl="1">
                        <a:lnSpc>
                          <a:spcPts val="2700"/>
                        </a:lnSpc>
                        <a:buFont typeface="Arial"/>
                        <a:buChar char="•"/>
                      </a:pPr>
                      <a:r>
                        <a:rPr lang="en-US" sz="2250">
                          <a:solidFill>
                            <a:srgbClr val="000000"/>
                          </a:solidFill>
                          <a:latin typeface="Arial"/>
                          <a:ea typeface="Arial"/>
                          <a:cs typeface="Arial"/>
                          <a:sym typeface="Arial"/>
                        </a:rPr>
                        <a:t>Enhancements of Decision Tree Model</a:t>
                      </a:r>
                    </a:p>
                  </a:txBody>
                  <a:tcPr marL="81904" marR="81904" marT="81904" marB="81904"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621218">
                <a:tc>
                  <a:txBody>
                    <a:bodyPr anchor="t" rtlCol="false"/>
                    <a:lstStyle/>
                    <a:p>
                      <a:pPr algn="ctr">
                        <a:lnSpc>
                          <a:spcPts val="2520"/>
                        </a:lnSpc>
                        <a:defRPr/>
                      </a:pPr>
                      <a:r>
                        <a:rPr lang="en-US" sz="2100">
                          <a:solidFill>
                            <a:srgbClr val="000000"/>
                          </a:solidFill>
                          <a:latin typeface="Arial"/>
                          <a:ea typeface="Arial"/>
                          <a:cs typeface="Arial"/>
                          <a:sym typeface="Arial"/>
                        </a:rPr>
                        <a:t>Tan Bing Kun Terence</a:t>
                      </a:r>
                      <a:endParaRPr lang="en-US" sz="1100"/>
                    </a:p>
                  </a:txBody>
                  <a:tcPr marL="81904" marR="81904" marT="81904" marB="81904"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607219" indent="-303609" lvl="1">
                        <a:lnSpc>
                          <a:spcPts val="2700"/>
                        </a:lnSpc>
                        <a:buFont typeface="Arial"/>
                        <a:buChar char="•"/>
                        <a:defRPr/>
                      </a:pPr>
                      <a:r>
                        <a:rPr lang="en-US" sz="2250">
                          <a:solidFill>
                            <a:srgbClr val="000000"/>
                          </a:solidFill>
                          <a:latin typeface="Arial"/>
                          <a:ea typeface="Arial"/>
                          <a:cs typeface="Arial"/>
                          <a:sym typeface="Arial"/>
                        </a:rPr>
                        <a:t>3</a:t>
                      </a:r>
                      <a:endParaRPr lang="en-US" sz="1100"/>
                    </a:p>
                    <a:p>
                      <a:pPr algn="l" marL="607219" indent="-303609" lvl="1">
                        <a:lnSpc>
                          <a:spcPts val="2700"/>
                        </a:lnSpc>
                        <a:buFont typeface="Arial"/>
                        <a:buChar char="•"/>
                      </a:pPr>
                      <a:r>
                        <a:rPr lang="en-US" sz="2250">
                          <a:solidFill>
                            <a:srgbClr val="000000"/>
                          </a:solidFill>
                          <a:latin typeface="Arial"/>
                          <a:ea typeface="Arial"/>
                          <a:cs typeface="Arial"/>
                          <a:sym typeface="Arial"/>
                        </a:rPr>
                        <a:t>4A</a:t>
                      </a:r>
                    </a:p>
                    <a:p>
                      <a:pPr algn="l" marL="607219" indent="-303609" lvl="1">
                        <a:lnSpc>
                          <a:spcPts val="2700"/>
                        </a:lnSpc>
                        <a:buFont typeface="Arial"/>
                        <a:buChar char="•"/>
                      </a:pPr>
                      <a:r>
                        <a:rPr lang="en-US" sz="2250">
                          <a:solidFill>
                            <a:srgbClr val="000000"/>
                          </a:solidFill>
                          <a:latin typeface="Arial"/>
                          <a:ea typeface="Arial"/>
                          <a:cs typeface="Arial"/>
                          <a:sym typeface="Arial"/>
                        </a:rPr>
                        <a:t>Hint System</a:t>
                      </a:r>
                    </a:p>
                    <a:p>
                      <a:pPr algn="l" marL="607219" indent="-303609" lvl="1">
                        <a:lnSpc>
                          <a:spcPts val="2700"/>
                        </a:lnSpc>
                        <a:buFont typeface="Arial"/>
                        <a:buChar char="•"/>
                      </a:pPr>
                      <a:r>
                        <a:rPr lang="en-US" sz="2250">
                          <a:solidFill>
                            <a:srgbClr val="000000"/>
                          </a:solidFill>
                          <a:latin typeface="Arial"/>
                          <a:ea typeface="Arial"/>
                          <a:cs typeface="Arial"/>
                          <a:sym typeface="Arial"/>
                        </a:rPr>
                        <a:t>Exit Button</a:t>
                      </a:r>
                    </a:p>
                  </a:txBody>
                  <a:tcPr marL="81904" marR="81904" marT="81904" marB="81904"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621218">
                <a:tc>
                  <a:txBody>
                    <a:bodyPr anchor="t" rtlCol="false"/>
                    <a:lstStyle/>
                    <a:p>
                      <a:pPr algn="ctr">
                        <a:lnSpc>
                          <a:spcPts val="2520"/>
                        </a:lnSpc>
                        <a:defRPr/>
                      </a:pPr>
                      <a:r>
                        <a:rPr lang="en-US" sz="2100">
                          <a:solidFill>
                            <a:srgbClr val="000000"/>
                          </a:solidFill>
                          <a:latin typeface="Arial"/>
                          <a:ea typeface="Arial"/>
                          <a:cs typeface="Arial"/>
                          <a:sym typeface="Arial"/>
                        </a:rPr>
                        <a:t>Tan Jian Xin</a:t>
                      </a:r>
                      <a:endParaRPr lang="en-US" sz="1100"/>
                    </a:p>
                  </a:txBody>
                  <a:tcPr marL="81904" marR="81904" marT="81904" marB="81904"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607219" indent="-303609" lvl="1">
                        <a:lnSpc>
                          <a:spcPts val="2700"/>
                        </a:lnSpc>
                        <a:buFont typeface="Arial"/>
                        <a:buChar char="•"/>
                        <a:defRPr/>
                      </a:pPr>
                      <a:r>
                        <a:rPr lang="en-US" sz="2250">
                          <a:solidFill>
                            <a:srgbClr val="000000"/>
                          </a:solidFill>
                          <a:latin typeface="Arial"/>
                          <a:ea typeface="Arial"/>
                          <a:cs typeface="Arial"/>
                          <a:sym typeface="Arial"/>
                        </a:rPr>
                        <a:t>1</a:t>
                      </a:r>
                      <a:endParaRPr lang="en-US" sz="1100"/>
                    </a:p>
                    <a:p>
                      <a:pPr algn="l" marL="607219" indent="-303609" lvl="1">
                        <a:lnSpc>
                          <a:spcPts val="2700"/>
                        </a:lnSpc>
                        <a:buFont typeface="Arial"/>
                        <a:buChar char="•"/>
                      </a:pPr>
                      <a:r>
                        <a:rPr lang="en-US" sz="2250">
                          <a:solidFill>
                            <a:srgbClr val="000000"/>
                          </a:solidFill>
                          <a:latin typeface="Arial"/>
                          <a:ea typeface="Arial"/>
                          <a:cs typeface="Arial"/>
                          <a:sym typeface="Arial"/>
                        </a:rPr>
                        <a:t>2</a:t>
                      </a:r>
                    </a:p>
                    <a:p>
                      <a:pPr algn="l" marL="607219" indent="-303609" lvl="1">
                        <a:lnSpc>
                          <a:spcPts val="2700"/>
                        </a:lnSpc>
                        <a:buFont typeface="Arial"/>
                        <a:buChar char="•"/>
                      </a:pPr>
                      <a:r>
                        <a:rPr lang="en-US" sz="2250">
                          <a:solidFill>
                            <a:srgbClr val="000000"/>
                          </a:solidFill>
                          <a:latin typeface="Arial"/>
                          <a:ea typeface="Arial"/>
                          <a:cs typeface="Arial"/>
                          <a:sym typeface="Arial"/>
                        </a:rPr>
                        <a:t>Sound Effects</a:t>
                      </a:r>
                    </a:p>
                    <a:p>
                      <a:pPr algn="l" marL="607219" indent="-303609" lvl="1">
                        <a:lnSpc>
                          <a:spcPts val="2700"/>
                        </a:lnSpc>
                        <a:buFont typeface="Arial"/>
                        <a:buChar char="•"/>
                      </a:pPr>
                      <a:r>
                        <a:rPr lang="en-US" sz="2250">
                          <a:solidFill>
                            <a:srgbClr val="000000"/>
                          </a:solidFill>
                          <a:latin typeface="Arial"/>
                          <a:ea typeface="Arial"/>
                          <a:cs typeface="Arial"/>
                          <a:sym typeface="Arial"/>
                        </a:rPr>
                        <a:t>Documentation, Pseudocode</a:t>
                      </a:r>
                    </a:p>
                  </a:txBody>
                  <a:tcPr marL="81904" marR="81904" marT="81904" marB="81904"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2485400">
                <a:tc>
                  <a:txBody>
                    <a:bodyPr anchor="t" rtlCol="false"/>
                    <a:lstStyle/>
                    <a:p>
                      <a:pPr algn="ctr">
                        <a:lnSpc>
                          <a:spcPts val="2520"/>
                        </a:lnSpc>
                        <a:defRPr/>
                      </a:pPr>
                      <a:r>
                        <a:rPr lang="en-US" sz="2100">
                          <a:solidFill>
                            <a:srgbClr val="000000"/>
                          </a:solidFill>
                          <a:latin typeface="Arial"/>
                          <a:ea typeface="Arial"/>
                          <a:cs typeface="Arial"/>
                          <a:sym typeface="Arial"/>
                        </a:rPr>
                        <a:t>Tang Wei Shan Alicia</a:t>
                      </a:r>
                      <a:endParaRPr lang="en-US" sz="1100"/>
                    </a:p>
                  </a:txBody>
                  <a:tcPr marL="81904" marR="81904" marT="81904" marB="81904"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607219" indent="-303609" lvl="1">
                        <a:lnSpc>
                          <a:spcPts val="2700"/>
                        </a:lnSpc>
                        <a:buFont typeface="Arial"/>
                        <a:buChar char="•"/>
                        <a:defRPr/>
                      </a:pPr>
                      <a:r>
                        <a:rPr lang="en-US" sz="2250">
                          <a:solidFill>
                            <a:srgbClr val="000000"/>
                          </a:solidFill>
                          <a:latin typeface="Arial"/>
                          <a:ea typeface="Arial"/>
                          <a:cs typeface="Arial"/>
                          <a:sym typeface="Arial"/>
                        </a:rPr>
                        <a:t>4C</a:t>
                      </a:r>
                      <a:endParaRPr lang="en-US" sz="1100"/>
                    </a:p>
                    <a:p>
                      <a:pPr algn="l" marL="607219" indent="-303609" lvl="1">
                        <a:lnSpc>
                          <a:spcPts val="2700"/>
                        </a:lnSpc>
                        <a:buFont typeface="Arial"/>
                        <a:buChar char="•"/>
                      </a:pPr>
                      <a:r>
                        <a:rPr lang="en-US" sz="2250">
                          <a:solidFill>
                            <a:srgbClr val="000000"/>
                          </a:solidFill>
                          <a:latin typeface="Arial"/>
                          <a:ea typeface="Arial"/>
                          <a:cs typeface="Arial"/>
                          <a:sym typeface="Arial"/>
                        </a:rPr>
                        <a:t>Grid Animations for Main page Tic-Tac-Toe </a:t>
                      </a:r>
                    </a:p>
                    <a:p>
                      <a:pPr algn="l" marL="607219" indent="-303609" lvl="1">
                        <a:lnSpc>
                          <a:spcPts val="2700"/>
                        </a:lnSpc>
                        <a:buFont typeface="Arial"/>
                        <a:buChar char="•"/>
                      </a:pPr>
                      <a:r>
                        <a:rPr lang="en-US" sz="2250">
                          <a:solidFill>
                            <a:srgbClr val="000000"/>
                          </a:solidFill>
                          <a:latin typeface="Arial"/>
                          <a:ea typeface="Arial"/>
                          <a:cs typeface="Arial"/>
                          <a:sym typeface="Arial"/>
                        </a:rPr>
                        <a:t>GUI for Difficulty Selection &amp; AI Selection Modes</a:t>
                      </a:r>
                    </a:p>
                    <a:p>
                      <a:pPr algn="l" marL="607219" indent="-303609" lvl="1">
                        <a:lnSpc>
                          <a:spcPts val="2700"/>
                        </a:lnSpc>
                        <a:buFont typeface="Arial"/>
                        <a:buChar char="•"/>
                      </a:pPr>
                      <a:r>
                        <a:rPr lang="en-US" sz="2250">
                          <a:solidFill>
                            <a:srgbClr val="000000"/>
                          </a:solidFill>
                          <a:latin typeface="Arial"/>
                          <a:ea typeface="Arial"/>
                          <a:cs typeface="Arial"/>
                          <a:sym typeface="Arial"/>
                        </a:rPr>
                        <a:t>Back and Quit Buttons</a:t>
                      </a:r>
                    </a:p>
                    <a:p>
                      <a:pPr algn="l" marL="607219" indent="-303609" lvl="1">
                        <a:lnSpc>
                          <a:spcPts val="2700"/>
                        </a:lnSpc>
                        <a:buFont typeface="Arial"/>
                        <a:buChar char="•"/>
                      </a:pPr>
                      <a:r>
                        <a:rPr lang="en-US" sz="2250">
                          <a:solidFill>
                            <a:srgbClr val="000000"/>
                          </a:solidFill>
                          <a:latin typeface="Arial"/>
                          <a:ea typeface="Arial"/>
                          <a:cs typeface="Arial"/>
                          <a:sym typeface="Arial"/>
                        </a:rPr>
                        <a:t>Winning Animation</a:t>
                      </a:r>
                    </a:p>
                  </a:txBody>
                  <a:tcPr marL="81904" marR="81904" marT="81904" marB="81904"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bl>
          </a:graphicData>
        </a:graphic>
      </p:graphicFrame>
      <p:grpSp>
        <p:nvGrpSpPr>
          <p:cNvPr name="Group 4" id="4"/>
          <p:cNvGrpSpPr/>
          <p:nvPr/>
        </p:nvGrpSpPr>
        <p:grpSpPr>
          <a:xfrm rot="0">
            <a:off x="13381875" y="580630"/>
            <a:ext cx="3291840" cy="3291840"/>
            <a:chOff x="0" y="0"/>
            <a:chExt cx="6350000" cy="6350000"/>
          </a:xfrm>
        </p:grpSpPr>
        <p:sp>
          <p:nvSpPr>
            <p:cNvPr name="Freeform 5" id="5"/>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4"/>
              <a:stretch>
                <a:fillRect l="-38888" t="0" r="-38888" b="0"/>
              </a:stretch>
            </a:blipFill>
          </p:spPr>
        </p:sp>
      </p:grpSp>
      <p:sp>
        <p:nvSpPr>
          <p:cNvPr name="TextBox 6" id="6"/>
          <p:cNvSpPr txBox="true"/>
          <p:nvPr/>
        </p:nvSpPr>
        <p:spPr>
          <a:xfrm rot="0">
            <a:off x="3915279" y="996942"/>
            <a:ext cx="13633500" cy="673608"/>
          </a:xfrm>
          <a:prstGeom prst="rect">
            <a:avLst/>
          </a:prstGeom>
        </p:spPr>
        <p:txBody>
          <a:bodyPr anchor="t" rtlCol="false" tIns="0" lIns="0" bIns="0" rIns="0">
            <a:spAutoFit/>
          </a:bodyPr>
          <a:lstStyle/>
          <a:p>
            <a:pPr algn="just">
              <a:lnSpc>
                <a:spcPts val="4536"/>
              </a:lnSpc>
            </a:pPr>
            <a:r>
              <a:rPr lang="en-US" b="true" sz="4200">
                <a:solidFill>
                  <a:srgbClr val="003865"/>
                </a:solidFill>
                <a:latin typeface="Arial Bold"/>
                <a:ea typeface="Arial Bold"/>
                <a:cs typeface="Arial Bold"/>
                <a:sym typeface="Arial Bold"/>
              </a:rPr>
              <a:t>Task Distribution</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4" t="0" r="-2204"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grpSp>
        <p:nvGrpSpPr>
          <p:cNvPr name="Group 4" id="4"/>
          <p:cNvGrpSpPr/>
          <p:nvPr/>
        </p:nvGrpSpPr>
        <p:grpSpPr>
          <a:xfrm rot="0">
            <a:off x="548640" y="6446520"/>
            <a:ext cx="3291840" cy="3291840"/>
            <a:chOff x="0" y="0"/>
            <a:chExt cx="6350000" cy="6350000"/>
          </a:xfrm>
        </p:grpSpPr>
        <p:sp>
          <p:nvSpPr>
            <p:cNvPr name="Freeform 5" id="5"/>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5"/>
              <a:stretch>
                <a:fillRect l="-38888" t="0" r="-38888" b="0"/>
              </a:stretch>
            </a:blipFill>
          </p:spPr>
        </p:sp>
      </p:grpSp>
      <p:sp>
        <p:nvSpPr>
          <p:cNvPr name="TextBox 6" id="6"/>
          <p:cNvSpPr txBox="true"/>
          <p:nvPr/>
        </p:nvSpPr>
        <p:spPr>
          <a:xfrm rot="0">
            <a:off x="3915279" y="996942"/>
            <a:ext cx="13633500" cy="673608"/>
          </a:xfrm>
          <a:prstGeom prst="rect">
            <a:avLst/>
          </a:prstGeom>
        </p:spPr>
        <p:txBody>
          <a:bodyPr anchor="t" rtlCol="false" tIns="0" lIns="0" bIns="0" rIns="0">
            <a:spAutoFit/>
          </a:bodyPr>
          <a:lstStyle/>
          <a:p>
            <a:pPr algn="l">
              <a:lnSpc>
                <a:spcPts val="4536"/>
              </a:lnSpc>
            </a:pPr>
            <a:r>
              <a:rPr lang="en-US" b="true" sz="4200">
                <a:solidFill>
                  <a:srgbClr val="003865"/>
                </a:solidFill>
                <a:latin typeface="Arial Bold"/>
                <a:ea typeface="Arial Bold"/>
                <a:cs typeface="Arial Bold"/>
                <a:sym typeface="Arial Bold"/>
              </a:rPr>
              <a:t>Gaddiel Lim Kang Seng (2403453)</a:t>
            </a:r>
          </a:p>
        </p:txBody>
      </p:sp>
      <p:sp>
        <p:nvSpPr>
          <p:cNvPr name="TextBox 7" id="7"/>
          <p:cNvSpPr txBox="true"/>
          <p:nvPr/>
        </p:nvSpPr>
        <p:spPr>
          <a:xfrm rot="0">
            <a:off x="520050" y="2438857"/>
            <a:ext cx="17028750" cy="1133475"/>
          </a:xfrm>
          <a:prstGeom prst="rect">
            <a:avLst/>
          </a:prstGeom>
        </p:spPr>
        <p:txBody>
          <a:bodyPr anchor="t" rtlCol="false" tIns="0" lIns="0" bIns="0" rIns="0">
            <a:spAutoFit/>
          </a:bodyPr>
          <a:lstStyle/>
          <a:p>
            <a:pPr algn="l" marL="556260" indent="-278130" lvl="1">
              <a:lnSpc>
                <a:spcPts val="2879"/>
              </a:lnSpc>
              <a:buFont typeface="Arial"/>
              <a:buChar char="•"/>
            </a:pPr>
            <a:r>
              <a:rPr lang="en-US" sz="2400">
                <a:solidFill>
                  <a:srgbClr val="003865"/>
                </a:solidFill>
                <a:latin typeface="Arial"/>
                <a:ea typeface="Arial"/>
                <a:cs typeface="Arial"/>
                <a:sym typeface="Arial"/>
              </a:rPr>
              <a:t>Trained Naive Bayes Model with around 70% accuracy</a:t>
            </a:r>
          </a:p>
          <a:p>
            <a:pPr algn="l">
              <a:lnSpc>
                <a:spcPts val="2879"/>
              </a:lnSpc>
            </a:pPr>
          </a:p>
          <a:p>
            <a:pPr algn="l" marL="556260" indent="-278130" lvl="1">
              <a:lnSpc>
                <a:spcPts val="2879"/>
              </a:lnSpc>
              <a:buFont typeface="Arial"/>
              <a:buChar char="•"/>
            </a:pPr>
            <a:r>
              <a:rPr lang="en-US" sz="2400">
                <a:solidFill>
                  <a:srgbClr val="003865"/>
                </a:solidFill>
                <a:latin typeface="Arial"/>
                <a:ea typeface="Arial"/>
                <a:cs typeface="Arial"/>
                <a:sym typeface="Arial"/>
              </a:rPr>
              <a:t>Implementation of model into Tic-Tac-Toe game</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4" t="0" r="-2204"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grpSp>
        <p:nvGrpSpPr>
          <p:cNvPr name="Group 4" id="4"/>
          <p:cNvGrpSpPr/>
          <p:nvPr/>
        </p:nvGrpSpPr>
        <p:grpSpPr>
          <a:xfrm rot="0">
            <a:off x="548640" y="6446520"/>
            <a:ext cx="3291840" cy="3291840"/>
            <a:chOff x="0" y="0"/>
            <a:chExt cx="6350000" cy="6350000"/>
          </a:xfrm>
        </p:grpSpPr>
        <p:sp>
          <p:nvSpPr>
            <p:cNvPr name="Freeform 5" id="5"/>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5"/>
              <a:stretch>
                <a:fillRect l="-38888" t="0" r="-38888" b="0"/>
              </a:stretch>
            </a:blipFill>
          </p:spPr>
        </p:sp>
      </p:grpSp>
      <p:sp>
        <p:nvSpPr>
          <p:cNvPr name="TextBox 6" id="6"/>
          <p:cNvSpPr txBox="true"/>
          <p:nvPr/>
        </p:nvSpPr>
        <p:spPr>
          <a:xfrm rot="0">
            <a:off x="3915279" y="693721"/>
            <a:ext cx="13633500" cy="1245108"/>
          </a:xfrm>
          <a:prstGeom prst="rect">
            <a:avLst/>
          </a:prstGeom>
        </p:spPr>
        <p:txBody>
          <a:bodyPr anchor="t" rtlCol="false" tIns="0" lIns="0" bIns="0" rIns="0">
            <a:spAutoFit/>
          </a:bodyPr>
          <a:lstStyle/>
          <a:p>
            <a:pPr algn="l">
              <a:lnSpc>
                <a:spcPts val="4536"/>
              </a:lnSpc>
            </a:pPr>
            <a:r>
              <a:rPr lang="en-US" b="true" sz="4200">
                <a:solidFill>
                  <a:srgbClr val="003865"/>
                </a:solidFill>
                <a:latin typeface="Arial Bold"/>
                <a:ea typeface="Arial Bold"/>
                <a:cs typeface="Arial Bold"/>
                <a:sym typeface="Arial Bold"/>
              </a:rPr>
              <a:t>Implementation of Naive Bayes Model (Easy mode):</a:t>
            </a:r>
          </a:p>
          <a:p>
            <a:pPr algn="l">
              <a:lnSpc>
                <a:spcPts val="4536"/>
              </a:lnSpc>
            </a:pPr>
            <a:r>
              <a:rPr lang="en-US" b="true" sz="4200">
                <a:solidFill>
                  <a:srgbClr val="003865"/>
                </a:solidFill>
                <a:latin typeface="Arial Bold"/>
                <a:ea typeface="Arial Bold"/>
                <a:cs typeface="Arial Bold"/>
                <a:sym typeface="Arial Bold"/>
              </a:rPr>
              <a:t>Extracting and Processing of dataset</a:t>
            </a:r>
          </a:p>
        </p:txBody>
      </p:sp>
      <p:sp>
        <p:nvSpPr>
          <p:cNvPr name="TextBox 7" id="7"/>
          <p:cNvSpPr txBox="true"/>
          <p:nvPr/>
        </p:nvSpPr>
        <p:spPr>
          <a:xfrm rot="0">
            <a:off x="520050" y="2438857"/>
            <a:ext cx="17028750" cy="2581275"/>
          </a:xfrm>
          <a:prstGeom prst="rect">
            <a:avLst/>
          </a:prstGeom>
        </p:spPr>
        <p:txBody>
          <a:bodyPr anchor="t" rtlCol="false" tIns="0" lIns="0" bIns="0" rIns="0">
            <a:spAutoFit/>
          </a:bodyPr>
          <a:lstStyle/>
          <a:p>
            <a:pPr algn="l" marL="556260" indent="-278130" lvl="1">
              <a:lnSpc>
                <a:spcPts val="2879"/>
              </a:lnSpc>
              <a:buFont typeface="Arial"/>
              <a:buChar char="•"/>
            </a:pPr>
            <a:r>
              <a:rPr lang="en-US" sz="2400">
                <a:solidFill>
                  <a:srgbClr val="003865"/>
                </a:solidFill>
                <a:latin typeface="Arial"/>
                <a:ea typeface="Arial"/>
                <a:cs typeface="Arial"/>
                <a:sym typeface="Arial"/>
              </a:rPr>
              <a:t>Using the provided tic-tac-toe.data dataset (960 lines) to train the model. </a:t>
            </a:r>
          </a:p>
          <a:p>
            <a:pPr algn="l">
              <a:lnSpc>
                <a:spcPts val="2879"/>
              </a:lnSpc>
            </a:pPr>
          </a:p>
          <a:p>
            <a:pPr algn="l" marL="556260" indent="-278130" lvl="1">
              <a:lnSpc>
                <a:spcPts val="2879"/>
              </a:lnSpc>
              <a:buFont typeface="Arial"/>
              <a:buChar char="•"/>
            </a:pPr>
            <a:r>
              <a:rPr lang="en-US" sz="2400">
                <a:solidFill>
                  <a:srgbClr val="003865"/>
                </a:solidFill>
                <a:latin typeface="Arial"/>
                <a:ea typeface="Arial"/>
                <a:cs typeface="Arial"/>
                <a:sym typeface="Arial"/>
              </a:rPr>
              <a:t>F</a:t>
            </a:r>
            <a:r>
              <a:rPr lang="en-US" sz="2400">
                <a:solidFill>
                  <a:srgbClr val="003865"/>
                </a:solidFill>
                <a:latin typeface="Arial"/>
                <a:ea typeface="Arial"/>
                <a:cs typeface="Arial"/>
                <a:sym typeface="Arial"/>
              </a:rPr>
              <a:t>irst 630 lines were for positive outcome, next 330 were for negative outcome.</a:t>
            </a:r>
          </a:p>
          <a:p>
            <a:pPr algn="l">
              <a:lnSpc>
                <a:spcPts val="2879"/>
              </a:lnSpc>
            </a:pPr>
            <a:r>
              <a:rPr lang="en-US" sz="2400">
                <a:solidFill>
                  <a:srgbClr val="003865"/>
                </a:solidFill>
                <a:latin typeface="Arial"/>
                <a:ea typeface="Arial"/>
                <a:cs typeface="Arial"/>
                <a:sym typeface="Arial"/>
              </a:rPr>
              <a:t>So if we were to immediately split the first 80% lines for training and next 20% for testing. Training would be very skewed towards just predicting positive outcomes, and the models would not be able to predict any negative outcomes accurately.</a:t>
            </a:r>
          </a:p>
          <a:p>
            <a:pPr algn="l" marL="556260" indent="-278130" lvl="1">
              <a:lnSpc>
                <a:spcPts val="2879"/>
              </a:lnSpc>
            </a:pPr>
          </a:p>
          <a:p>
            <a:pPr algn="l" marL="556260" indent="-278130" lvl="1">
              <a:lnSpc>
                <a:spcPts val="2879"/>
              </a:lnSpc>
              <a:buFont typeface="Arial"/>
              <a:buChar char="•"/>
            </a:pPr>
            <a:r>
              <a:rPr lang="en-US" sz="2400">
                <a:solidFill>
                  <a:srgbClr val="003865"/>
                </a:solidFill>
                <a:latin typeface="Arial"/>
                <a:ea typeface="Arial"/>
                <a:cs typeface="Arial"/>
                <a:sym typeface="Arial"/>
              </a:rPr>
              <a:t>R</a:t>
            </a:r>
            <a:r>
              <a:rPr lang="en-US" sz="2400">
                <a:solidFill>
                  <a:srgbClr val="003865"/>
                </a:solidFill>
                <a:latin typeface="Arial"/>
                <a:ea typeface="Arial"/>
                <a:cs typeface="Arial"/>
                <a:sym typeface="Arial"/>
              </a:rPr>
              <a:t>andomly shuffled the dataset before splitting to ensure generalization and avoid biasness during training.</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4" t="0" r="-2204"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2967511" y="7437254"/>
            <a:ext cx="2063208" cy="2532134"/>
          </a:xfrm>
          <a:custGeom>
            <a:avLst/>
            <a:gdLst/>
            <a:ahLst/>
            <a:cxnLst/>
            <a:rect r="r" b="b" t="t" l="l"/>
            <a:pathLst>
              <a:path h="2532134" w="2063208">
                <a:moveTo>
                  <a:pt x="0" y="0"/>
                </a:moveTo>
                <a:lnTo>
                  <a:pt x="2063208" y="0"/>
                </a:lnTo>
                <a:lnTo>
                  <a:pt x="2063208" y="2532134"/>
                </a:lnTo>
                <a:lnTo>
                  <a:pt x="0" y="2532134"/>
                </a:lnTo>
                <a:lnTo>
                  <a:pt x="0" y="0"/>
                </a:lnTo>
                <a:close/>
              </a:path>
            </a:pathLst>
          </a:custGeom>
          <a:blipFill>
            <a:blip r:embed="rId5"/>
            <a:stretch>
              <a:fillRect l="0" t="-343" r="0" b="-343"/>
            </a:stretch>
          </a:blipFill>
        </p:spPr>
      </p:sp>
      <p:sp>
        <p:nvSpPr>
          <p:cNvPr name="Freeform 5" id="5"/>
          <p:cNvSpPr/>
          <p:nvPr/>
        </p:nvSpPr>
        <p:spPr>
          <a:xfrm flipH="false" flipV="false" rot="0">
            <a:off x="10411776" y="7437254"/>
            <a:ext cx="2063199" cy="2532134"/>
          </a:xfrm>
          <a:custGeom>
            <a:avLst/>
            <a:gdLst/>
            <a:ahLst/>
            <a:cxnLst/>
            <a:rect r="r" b="b" t="t" l="l"/>
            <a:pathLst>
              <a:path h="2532134" w="2063199">
                <a:moveTo>
                  <a:pt x="0" y="0"/>
                </a:moveTo>
                <a:lnTo>
                  <a:pt x="2063198" y="0"/>
                </a:lnTo>
                <a:lnTo>
                  <a:pt x="2063198" y="2532134"/>
                </a:lnTo>
                <a:lnTo>
                  <a:pt x="0" y="2532134"/>
                </a:lnTo>
                <a:lnTo>
                  <a:pt x="0" y="0"/>
                </a:lnTo>
                <a:close/>
              </a:path>
            </a:pathLst>
          </a:custGeom>
          <a:blipFill>
            <a:blip r:embed="rId6"/>
            <a:stretch>
              <a:fillRect l="-2445" t="0" r="-2445" b="0"/>
            </a:stretch>
          </a:blipFill>
        </p:spPr>
      </p:sp>
      <p:grpSp>
        <p:nvGrpSpPr>
          <p:cNvPr name="Group 6" id="6"/>
          <p:cNvGrpSpPr/>
          <p:nvPr/>
        </p:nvGrpSpPr>
        <p:grpSpPr>
          <a:xfrm rot="0">
            <a:off x="14835605" y="6857541"/>
            <a:ext cx="3291840" cy="3291840"/>
            <a:chOff x="0" y="0"/>
            <a:chExt cx="6350000" cy="6350000"/>
          </a:xfrm>
        </p:grpSpPr>
        <p:sp>
          <p:nvSpPr>
            <p:cNvPr name="Freeform 7" id="7"/>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7"/>
              <a:stretch>
                <a:fillRect l="-38888" t="0" r="-38888" b="0"/>
              </a:stretch>
            </a:blipFill>
          </p:spPr>
        </p:sp>
      </p:grpSp>
      <p:sp>
        <p:nvSpPr>
          <p:cNvPr name="TextBox 8" id="8"/>
          <p:cNvSpPr txBox="true"/>
          <p:nvPr/>
        </p:nvSpPr>
        <p:spPr>
          <a:xfrm rot="0">
            <a:off x="3915279" y="693721"/>
            <a:ext cx="13633500" cy="1245108"/>
          </a:xfrm>
          <a:prstGeom prst="rect">
            <a:avLst/>
          </a:prstGeom>
        </p:spPr>
        <p:txBody>
          <a:bodyPr anchor="t" rtlCol="false" tIns="0" lIns="0" bIns="0" rIns="0">
            <a:spAutoFit/>
          </a:bodyPr>
          <a:lstStyle/>
          <a:p>
            <a:pPr algn="l">
              <a:lnSpc>
                <a:spcPts val="4536"/>
              </a:lnSpc>
            </a:pPr>
            <a:r>
              <a:rPr lang="en-US" b="true" sz="4200">
                <a:solidFill>
                  <a:srgbClr val="003865"/>
                </a:solidFill>
                <a:latin typeface="Arial Bold"/>
                <a:ea typeface="Arial Bold"/>
                <a:cs typeface="Arial Bold"/>
                <a:sym typeface="Arial Bold"/>
              </a:rPr>
              <a:t>Implementation of Naive Bayes Model (Easy mode):</a:t>
            </a:r>
          </a:p>
          <a:p>
            <a:pPr algn="l">
              <a:lnSpc>
                <a:spcPts val="4536"/>
              </a:lnSpc>
            </a:pPr>
            <a:r>
              <a:rPr lang="en-US" b="true" sz="4200">
                <a:solidFill>
                  <a:srgbClr val="003865"/>
                </a:solidFill>
                <a:latin typeface="Arial Bold"/>
                <a:ea typeface="Arial Bold"/>
                <a:cs typeface="Arial Bold"/>
                <a:sym typeface="Arial Bold"/>
              </a:rPr>
              <a:t>Extracting and Processing of dataset</a:t>
            </a:r>
          </a:p>
        </p:txBody>
      </p:sp>
      <p:sp>
        <p:nvSpPr>
          <p:cNvPr name="TextBox 9" id="9"/>
          <p:cNvSpPr txBox="true"/>
          <p:nvPr/>
        </p:nvSpPr>
        <p:spPr>
          <a:xfrm rot="0">
            <a:off x="615150" y="2411087"/>
            <a:ext cx="16933800" cy="4949952"/>
          </a:xfrm>
          <a:prstGeom prst="rect">
            <a:avLst/>
          </a:prstGeom>
        </p:spPr>
        <p:txBody>
          <a:bodyPr anchor="t" rtlCol="false" tIns="0" lIns="0" bIns="0" rIns="0">
            <a:spAutoFit/>
          </a:bodyPr>
          <a:lstStyle/>
          <a:p>
            <a:pPr algn="l" marL="546735" indent="-273368" lvl="1">
              <a:lnSpc>
                <a:spcPts val="2520"/>
              </a:lnSpc>
              <a:buFont typeface="Arial"/>
              <a:buChar char="•"/>
            </a:pPr>
            <a:r>
              <a:rPr lang="en-US" b="true" sz="2100">
                <a:solidFill>
                  <a:srgbClr val="003865"/>
                </a:solidFill>
                <a:latin typeface="Arial Bold"/>
                <a:ea typeface="Arial Bold"/>
                <a:cs typeface="Arial Bold"/>
                <a:sym typeface="Arial Bold"/>
              </a:rPr>
              <a:t>load_data() function</a:t>
            </a:r>
          </a:p>
          <a:p>
            <a:pPr algn="l" marL="546735" indent="-273368" lvl="1">
              <a:lnSpc>
                <a:spcPts val="2520"/>
              </a:lnSpc>
            </a:pPr>
            <a:r>
              <a:rPr lang="en-US" sz="2100">
                <a:solidFill>
                  <a:srgbClr val="003865"/>
                </a:solidFill>
                <a:latin typeface="Arial"/>
                <a:ea typeface="Arial"/>
                <a:cs typeface="Arial"/>
                <a:sym typeface="Arial"/>
              </a:rPr>
              <a:t>L</a:t>
            </a:r>
            <a:r>
              <a:rPr lang="en-US" sz="2100">
                <a:solidFill>
                  <a:srgbClr val="003865"/>
                </a:solidFill>
                <a:latin typeface="Arial"/>
                <a:ea typeface="Arial"/>
                <a:cs typeface="Arial"/>
                <a:sym typeface="Arial"/>
              </a:rPr>
              <a:t>oad the dataset into 2 different arrays, one containing the features (Tic-Tac-Toe board layout), and the other containing the respective outcomes (“positive” or “negative”).</a:t>
            </a:r>
          </a:p>
          <a:p>
            <a:pPr algn="l" marL="546735" indent="-273368" lvl="1">
              <a:lnSpc>
                <a:spcPts val="2520"/>
              </a:lnSpc>
            </a:pPr>
          </a:p>
          <a:p>
            <a:pPr algn="l" marL="546735" indent="-273368" lvl="1">
              <a:lnSpc>
                <a:spcPts val="2520"/>
              </a:lnSpc>
              <a:buFont typeface="Arial"/>
              <a:buChar char="•"/>
            </a:pPr>
            <a:r>
              <a:rPr lang="en-US" b="true" sz="2100">
                <a:solidFill>
                  <a:srgbClr val="003865"/>
                </a:solidFill>
                <a:latin typeface="Arial Bold"/>
                <a:ea typeface="Arial Bold"/>
                <a:cs typeface="Arial Bold"/>
                <a:sym typeface="Arial Bold"/>
              </a:rPr>
              <a:t>outcome_index() function</a:t>
            </a:r>
          </a:p>
          <a:p>
            <a:pPr algn="l" marL="546735" indent="-273368" lvl="1">
              <a:lnSpc>
                <a:spcPts val="2520"/>
              </a:lnSpc>
            </a:pPr>
            <a:r>
              <a:rPr lang="en-US" sz="2100">
                <a:solidFill>
                  <a:srgbClr val="003865"/>
                </a:solidFill>
                <a:latin typeface="Arial"/>
                <a:ea typeface="Arial"/>
                <a:cs typeface="Arial"/>
                <a:sym typeface="Arial"/>
              </a:rPr>
              <a:t>Convert the string outcomes into the corresponding numerical label ( POSITIVE = 0 or NEGATIVE = 1 ). Increased memory efficiency and faster training speed, as numerical labels consume less memory and computation involving numbers is faster compared to string labels.</a:t>
            </a:r>
          </a:p>
          <a:p>
            <a:pPr algn="l" marL="546735" indent="-273368" lvl="1">
              <a:lnSpc>
                <a:spcPts val="2520"/>
              </a:lnSpc>
            </a:pPr>
          </a:p>
          <a:p>
            <a:pPr algn="l" marL="546735" indent="-273368" lvl="1">
              <a:lnSpc>
                <a:spcPts val="2520"/>
              </a:lnSpc>
              <a:buFont typeface="Arial"/>
              <a:buChar char="•"/>
            </a:pPr>
            <a:r>
              <a:rPr lang="en-US" b="true" sz="2100">
                <a:solidFill>
                  <a:srgbClr val="003865"/>
                </a:solidFill>
                <a:latin typeface="Arial Bold"/>
                <a:ea typeface="Arial Bold"/>
                <a:cs typeface="Arial Bold"/>
                <a:sym typeface="Arial Bold"/>
              </a:rPr>
              <a:t>split_data() function</a:t>
            </a:r>
          </a:p>
          <a:p>
            <a:pPr algn="l" marL="1146810" indent="-573405" lvl="1">
              <a:lnSpc>
                <a:spcPts val="2520"/>
              </a:lnSpc>
              <a:buAutoNum type="arabicPeriod" startAt="1"/>
            </a:pPr>
            <a:r>
              <a:rPr lang="en-US" sz="2100">
                <a:solidFill>
                  <a:srgbClr val="003865"/>
                </a:solidFill>
                <a:latin typeface="Arial"/>
                <a:ea typeface="Arial"/>
                <a:cs typeface="Arial"/>
                <a:sym typeface="Arial"/>
              </a:rPr>
              <a:t>Randomly shuffle the dataset using Fisher-Yates algorithm. Iterates through the array backward, swapping the current element with a randomly chosen index from 0 to the current index, ensuring unbiased randomization.</a:t>
            </a:r>
          </a:p>
          <a:p>
            <a:pPr algn="l" marL="1146810" indent="-573405" lvl="1">
              <a:lnSpc>
                <a:spcPts val="2268"/>
              </a:lnSpc>
              <a:buAutoNum type="arabicPeriod" startAt="1"/>
            </a:pPr>
            <a:r>
              <a:rPr lang="en-US" sz="2100">
                <a:solidFill>
                  <a:srgbClr val="003865"/>
                </a:solidFill>
                <a:latin typeface="Arial"/>
                <a:ea typeface="Arial"/>
                <a:cs typeface="Arial"/>
                <a:sym typeface="Arial"/>
              </a:rPr>
              <a:t>Then take the first 80% of shuffled dataset for training data and next 20% for testing data.</a:t>
            </a:r>
          </a:p>
          <a:p>
            <a:pPr algn="l">
              <a:lnSpc>
                <a:spcPts val="2268"/>
              </a:lnSpc>
            </a:pPr>
          </a:p>
          <a:p>
            <a:pPr algn="l" marL="453390" indent="-226695" lvl="1">
              <a:lnSpc>
                <a:spcPts val="2268"/>
              </a:lnSpc>
              <a:buFont typeface="Arial"/>
              <a:buChar char="•"/>
            </a:pPr>
            <a:r>
              <a:rPr lang="en-US" sz="2100">
                <a:solidFill>
                  <a:srgbClr val="003865"/>
                </a:solidFill>
                <a:latin typeface="Arial"/>
                <a:ea typeface="Arial"/>
                <a:cs typeface="Arial"/>
                <a:sym typeface="Arial"/>
              </a:rPr>
              <a:t>First 10 lines of training datasets:</a:t>
            </a:r>
          </a:p>
          <a:p>
            <a:pPr algn="l">
              <a:lnSpc>
                <a:spcPts val="2268"/>
              </a:lnSpc>
            </a:pPr>
          </a:p>
          <a:p>
            <a:pPr algn="l">
              <a:lnSpc>
                <a:spcPts val="2268"/>
              </a:lnSpc>
            </a:pPr>
            <a:r>
              <a:rPr lang="en-US" sz="2100">
                <a:solidFill>
                  <a:srgbClr val="003865"/>
                </a:solidFill>
                <a:latin typeface="Arial"/>
                <a:ea typeface="Arial"/>
                <a:cs typeface="Arial"/>
                <a:sym typeface="Arial"/>
              </a:rPr>
              <a:t>                        train_boards array (features):                                                train_outcomes array (outcomes):</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4" t="0" r="-2204"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4" id="4"/>
          <p:cNvSpPr txBox="true"/>
          <p:nvPr/>
        </p:nvSpPr>
        <p:spPr>
          <a:xfrm rot="0">
            <a:off x="629625" y="2448382"/>
            <a:ext cx="17028750" cy="6452235"/>
          </a:xfrm>
          <a:prstGeom prst="rect">
            <a:avLst/>
          </a:prstGeom>
        </p:spPr>
        <p:txBody>
          <a:bodyPr anchor="t" rtlCol="false" tIns="0" lIns="0" bIns="0" rIns="0">
            <a:spAutoFit/>
          </a:bodyPr>
          <a:lstStyle/>
          <a:p>
            <a:pPr algn="l">
              <a:lnSpc>
                <a:spcPts val="2415"/>
              </a:lnSpc>
            </a:pPr>
            <a:r>
              <a:rPr lang="en-US" sz="2100">
                <a:solidFill>
                  <a:srgbClr val="003865"/>
                </a:solidFill>
                <a:latin typeface="Arial"/>
                <a:ea typeface="Arial"/>
                <a:cs typeface="Arial"/>
                <a:sym typeface="Arial"/>
              </a:rPr>
              <a:t>Logic of Naive Bayes:</a:t>
            </a:r>
          </a:p>
          <a:p>
            <a:pPr algn="l">
              <a:lnSpc>
                <a:spcPts val="2415"/>
              </a:lnSpc>
            </a:pPr>
          </a:p>
          <a:p>
            <a:pPr algn="l" marL="1275359" indent="-637680" lvl="1">
              <a:lnSpc>
                <a:spcPts val="2415"/>
              </a:lnSpc>
              <a:buFont typeface="Arial"/>
              <a:buChar char="•"/>
            </a:pPr>
            <a:r>
              <a:rPr lang="en-US" sz="2100">
                <a:solidFill>
                  <a:srgbClr val="003865"/>
                </a:solidFill>
                <a:latin typeface="Arial"/>
                <a:ea typeface="Arial"/>
                <a:cs typeface="Arial"/>
                <a:sym typeface="Arial"/>
              </a:rPr>
              <a:t>It assumes the features are independent of one another given the outcome</a:t>
            </a:r>
          </a:p>
          <a:p>
            <a:pPr algn="l">
              <a:lnSpc>
                <a:spcPts val="2415"/>
              </a:lnSpc>
            </a:pPr>
          </a:p>
          <a:p>
            <a:pPr algn="l" marL="1275398" indent="-637699" lvl="1">
              <a:lnSpc>
                <a:spcPts val="2415"/>
              </a:lnSpc>
              <a:buFont typeface="Arial"/>
              <a:buChar char="•"/>
            </a:pPr>
            <a:r>
              <a:rPr lang="en-US" sz="2100">
                <a:solidFill>
                  <a:srgbClr val="003865"/>
                </a:solidFill>
                <a:latin typeface="Arial"/>
                <a:ea typeface="Arial"/>
                <a:cs typeface="Arial"/>
                <a:sym typeface="Arial"/>
              </a:rPr>
              <a:t>Uses Bayes’ Theorem to calculate the </a:t>
            </a:r>
            <a:r>
              <a:rPr lang="en-US" sz="2100" i="true">
                <a:solidFill>
                  <a:srgbClr val="003865"/>
                </a:solidFill>
                <a:latin typeface="Arial Italics"/>
                <a:ea typeface="Arial Italics"/>
                <a:cs typeface="Arial Italics"/>
                <a:sym typeface="Arial Italics"/>
              </a:rPr>
              <a:t>Posterior Probability </a:t>
            </a:r>
            <a:r>
              <a:rPr lang="en-US" sz="2100">
                <a:solidFill>
                  <a:srgbClr val="003865"/>
                </a:solidFill>
                <a:latin typeface="Arial"/>
                <a:ea typeface="Arial"/>
                <a:cs typeface="Arial"/>
                <a:sym typeface="Arial"/>
              </a:rPr>
              <a:t>which is needed to predict the outcome/classes (positive/negative) given the features</a:t>
            </a:r>
          </a:p>
          <a:p>
            <a:pPr algn="l" marL="2646998" indent="-1323499" lvl="1">
              <a:lnSpc>
                <a:spcPts val="2415"/>
              </a:lnSpc>
              <a:buFont typeface="Arial"/>
              <a:buChar char="•"/>
            </a:pPr>
            <a:r>
              <a:rPr lang="en-US" b="true" sz="2100" i="true">
                <a:solidFill>
                  <a:srgbClr val="003865"/>
                </a:solidFill>
                <a:latin typeface="Arial Bold Italics"/>
                <a:ea typeface="Arial Bold Italics"/>
                <a:cs typeface="Arial Bold Italics"/>
                <a:sym typeface="Arial Bold Italics"/>
              </a:rPr>
              <a:t>P(C|X) </a:t>
            </a:r>
            <a:r>
              <a:rPr lang="en-US" sz="2100" i="true">
                <a:solidFill>
                  <a:srgbClr val="003865"/>
                </a:solidFill>
                <a:latin typeface="Arial Italics"/>
                <a:ea typeface="Arial Italics"/>
                <a:cs typeface="Arial Italics"/>
                <a:sym typeface="Arial Italics"/>
              </a:rPr>
              <a:t>Posterior Probability formula</a:t>
            </a:r>
            <a:r>
              <a:rPr lang="en-US" sz="2100">
                <a:solidFill>
                  <a:srgbClr val="003865"/>
                </a:solidFill>
                <a:latin typeface="Arial"/>
                <a:ea typeface="Arial"/>
                <a:cs typeface="Arial"/>
                <a:sym typeface="Arial"/>
              </a:rPr>
              <a:t>: Probability of the outcome C given the board configuration X</a:t>
            </a:r>
          </a:p>
          <a:p>
            <a:pPr algn="l" marL="2646998" indent="-1323499" lvl="1">
              <a:lnSpc>
                <a:spcPts val="2415"/>
              </a:lnSpc>
            </a:pPr>
          </a:p>
          <a:p>
            <a:pPr algn="l">
              <a:lnSpc>
                <a:spcPts val="2415"/>
              </a:lnSpc>
            </a:pPr>
          </a:p>
          <a:p>
            <a:pPr algn="l" marL="2646998" indent="-1323499" lvl="1">
              <a:lnSpc>
                <a:spcPts val="2415"/>
              </a:lnSpc>
            </a:pPr>
          </a:p>
          <a:p>
            <a:pPr algn="l" marL="2646998" indent="-1323499" lvl="1">
              <a:lnSpc>
                <a:spcPts val="2415"/>
              </a:lnSpc>
            </a:pPr>
          </a:p>
          <a:p>
            <a:pPr algn="l" marL="2646998" indent="-1323499" lvl="1">
              <a:lnSpc>
                <a:spcPts val="2415"/>
              </a:lnSpc>
              <a:buFont typeface="Arial"/>
              <a:buChar char="•"/>
            </a:pPr>
            <a:r>
              <a:rPr lang="en-US" b="true" sz="2100" i="true">
                <a:solidFill>
                  <a:srgbClr val="003865"/>
                </a:solidFill>
                <a:latin typeface="Arial Bold Italics"/>
                <a:ea typeface="Arial Bold Italics"/>
                <a:cs typeface="Arial Bold Italics"/>
                <a:sym typeface="Arial Bold Italics"/>
              </a:rPr>
              <a:t>P(C) </a:t>
            </a:r>
            <a:r>
              <a:rPr lang="en-US" sz="2100" i="true">
                <a:solidFill>
                  <a:srgbClr val="003865"/>
                </a:solidFill>
                <a:latin typeface="Arial Italics"/>
                <a:ea typeface="Arial Italics"/>
                <a:cs typeface="Arial Italics"/>
                <a:sym typeface="Arial Italics"/>
              </a:rPr>
              <a:t>Prior Probability</a:t>
            </a:r>
            <a:r>
              <a:rPr lang="en-US" sz="2100">
                <a:solidFill>
                  <a:srgbClr val="003865"/>
                </a:solidFill>
                <a:latin typeface="Arial"/>
                <a:ea typeface="Arial"/>
                <a:cs typeface="Arial"/>
                <a:sym typeface="Arial"/>
              </a:rPr>
              <a:t>: Probability of outcome C (positive/negative) appearing in the dataset</a:t>
            </a:r>
          </a:p>
          <a:p>
            <a:pPr algn="l" marL="2646998" indent="-1323499" lvl="1">
              <a:lnSpc>
                <a:spcPts val="2415"/>
              </a:lnSpc>
            </a:pPr>
          </a:p>
          <a:p>
            <a:pPr algn="l" marL="2646998" indent="-1323499" lvl="1">
              <a:lnSpc>
                <a:spcPts val="2415"/>
              </a:lnSpc>
              <a:buFont typeface="Arial"/>
              <a:buChar char="•"/>
            </a:pPr>
            <a:r>
              <a:rPr lang="en-US" b="true" sz="2100" i="true">
                <a:solidFill>
                  <a:srgbClr val="003865"/>
                </a:solidFill>
                <a:latin typeface="Arial Bold Italics"/>
                <a:ea typeface="Arial Bold Italics"/>
                <a:cs typeface="Arial Bold Italics"/>
                <a:sym typeface="Arial Bold Italics"/>
              </a:rPr>
              <a:t>P(X|C) </a:t>
            </a:r>
            <a:r>
              <a:rPr lang="en-US" sz="2100" i="true">
                <a:solidFill>
                  <a:srgbClr val="003865"/>
                </a:solidFill>
                <a:latin typeface="Arial Italics"/>
                <a:ea typeface="Arial Italics"/>
                <a:cs typeface="Arial Italics"/>
                <a:sym typeface="Arial Italics"/>
              </a:rPr>
              <a:t>Conditional Probability(Likelihood)</a:t>
            </a:r>
            <a:r>
              <a:rPr lang="en-US" sz="2100">
                <a:solidFill>
                  <a:srgbClr val="003865"/>
                </a:solidFill>
                <a:latin typeface="Arial"/>
                <a:ea typeface="Arial"/>
                <a:cs typeface="Arial"/>
                <a:sym typeface="Arial"/>
              </a:rPr>
              <a:t>:</a:t>
            </a:r>
            <a:r>
              <a:rPr lang="en-US" sz="2100" i="true">
                <a:solidFill>
                  <a:srgbClr val="003865"/>
                </a:solidFill>
                <a:latin typeface="Arial Italics"/>
                <a:ea typeface="Arial Italics"/>
                <a:cs typeface="Arial Italics"/>
                <a:sym typeface="Arial Italics"/>
              </a:rPr>
              <a:t> </a:t>
            </a:r>
            <a:r>
              <a:rPr lang="en-US" sz="2100">
                <a:solidFill>
                  <a:srgbClr val="003865"/>
                </a:solidFill>
                <a:latin typeface="Arial"/>
                <a:ea typeface="Arial"/>
                <a:cs typeface="Arial"/>
                <a:sym typeface="Arial"/>
              </a:rPr>
              <a:t>Probability of a feature X occurring in a given outcome C</a:t>
            </a:r>
          </a:p>
          <a:p>
            <a:pPr algn="l" marL="3332797" indent="-1110932" lvl="2">
              <a:lnSpc>
                <a:spcPts val="2415"/>
              </a:lnSpc>
              <a:buFont typeface="Arial"/>
              <a:buChar char="⚬"/>
            </a:pPr>
            <a:r>
              <a:rPr lang="en-US" sz="2100">
                <a:solidFill>
                  <a:srgbClr val="003865"/>
                </a:solidFill>
                <a:latin typeface="Arial"/>
                <a:ea typeface="Arial"/>
                <a:cs typeface="Arial"/>
                <a:sym typeface="Arial"/>
              </a:rPr>
              <a:t>For eg, how often the feature ‘o’ in position 2 occurs in all the ‘positive’ outcome</a:t>
            </a:r>
          </a:p>
          <a:p>
            <a:pPr algn="l" marL="3332797" indent="-1110932" lvl="2">
              <a:lnSpc>
                <a:spcPts val="2415"/>
              </a:lnSpc>
            </a:pPr>
          </a:p>
          <a:p>
            <a:pPr algn="l" marL="2646998" indent="-1323499" lvl="1">
              <a:lnSpc>
                <a:spcPts val="2415"/>
              </a:lnSpc>
              <a:buFont typeface="Arial"/>
              <a:buChar char="•"/>
            </a:pPr>
            <a:r>
              <a:rPr lang="en-US" b="true" sz="2100" i="true">
                <a:solidFill>
                  <a:srgbClr val="003865"/>
                </a:solidFill>
                <a:latin typeface="Arial Bold Italics"/>
                <a:ea typeface="Arial Bold Italics"/>
                <a:cs typeface="Arial Bold Italics"/>
                <a:sym typeface="Arial Bold Italics"/>
              </a:rPr>
              <a:t>P(X) </a:t>
            </a:r>
            <a:r>
              <a:rPr lang="en-US" sz="2100" i="true">
                <a:solidFill>
                  <a:srgbClr val="003865"/>
                </a:solidFill>
                <a:latin typeface="Arial Italics"/>
                <a:ea typeface="Arial Italics"/>
                <a:cs typeface="Arial Italics"/>
                <a:sym typeface="Arial Italics"/>
              </a:rPr>
              <a:t>Marginal Probability(Evidence)</a:t>
            </a:r>
            <a:r>
              <a:rPr lang="en-US" sz="2100">
                <a:solidFill>
                  <a:srgbClr val="003865"/>
                </a:solidFill>
                <a:latin typeface="Arial"/>
                <a:ea typeface="Arial"/>
                <a:cs typeface="Arial"/>
                <a:sym typeface="Arial"/>
              </a:rPr>
              <a:t>: Probability of feature X occurring in the dataset regardless of outcome C</a:t>
            </a:r>
          </a:p>
          <a:p>
            <a:pPr algn="l" marL="3332797" indent="-1110932" lvl="2">
              <a:lnSpc>
                <a:spcPts val="2415"/>
              </a:lnSpc>
              <a:buFont typeface="Arial"/>
              <a:buChar char="⚬"/>
            </a:pPr>
            <a:r>
              <a:rPr lang="en-US" sz="2100">
                <a:solidFill>
                  <a:srgbClr val="003865"/>
                </a:solidFill>
                <a:latin typeface="Arial"/>
                <a:ea typeface="Arial"/>
                <a:cs typeface="Arial"/>
                <a:sym typeface="Arial"/>
              </a:rPr>
              <a:t>For eg, how often the feature ’x’ in position 7 occurs in the dataset regardless of outcome</a:t>
            </a:r>
          </a:p>
          <a:p>
            <a:pPr algn="l" marL="3332797" indent="-1110932" lvl="2">
              <a:lnSpc>
                <a:spcPts val="2415"/>
              </a:lnSpc>
            </a:pPr>
          </a:p>
          <a:p>
            <a:pPr algn="l" marL="2646998" indent="-1323499" lvl="1">
              <a:lnSpc>
                <a:spcPts val="2415"/>
              </a:lnSpc>
              <a:buFont typeface="Arial"/>
              <a:buChar char="•"/>
            </a:pPr>
            <a:r>
              <a:rPr lang="en-US" sz="2100">
                <a:solidFill>
                  <a:srgbClr val="003865"/>
                </a:solidFill>
                <a:latin typeface="Arial"/>
                <a:ea typeface="Arial"/>
                <a:cs typeface="Arial"/>
                <a:sym typeface="Arial"/>
              </a:rPr>
              <a:t>However, I did not include the dividing of the evidence as it remains constant for all outcome C given the feature X. Instead, we compare the </a:t>
            </a:r>
            <a:r>
              <a:rPr lang="en-US" b="true" sz="2100">
                <a:solidFill>
                  <a:srgbClr val="003865"/>
                </a:solidFill>
                <a:latin typeface="Arial Bold"/>
                <a:ea typeface="Arial Bold"/>
                <a:cs typeface="Arial Bold"/>
                <a:sym typeface="Arial Bold"/>
              </a:rPr>
              <a:t>unnormalized</a:t>
            </a:r>
            <a:r>
              <a:rPr lang="en-US" sz="2100">
                <a:solidFill>
                  <a:srgbClr val="003865"/>
                </a:solidFill>
                <a:latin typeface="Arial"/>
                <a:ea typeface="Arial"/>
                <a:cs typeface="Arial"/>
                <a:sym typeface="Arial"/>
              </a:rPr>
              <a:t> </a:t>
            </a:r>
            <a:r>
              <a:rPr lang="en-US" sz="2100" i="true">
                <a:solidFill>
                  <a:srgbClr val="003865"/>
                </a:solidFill>
                <a:latin typeface="Arial Italics"/>
                <a:ea typeface="Arial Italics"/>
                <a:cs typeface="Arial Italics"/>
                <a:sym typeface="Arial Italics"/>
              </a:rPr>
              <a:t>Posterior Probability</a:t>
            </a:r>
            <a:r>
              <a:rPr lang="en-US" sz="2100">
                <a:solidFill>
                  <a:srgbClr val="003865"/>
                </a:solidFill>
                <a:latin typeface="Arial"/>
                <a:ea typeface="Arial"/>
                <a:cs typeface="Arial"/>
                <a:sym typeface="Arial"/>
              </a:rPr>
              <a:t> for each outcome and pick the one with the highest value.</a:t>
            </a:r>
          </a:p>
        </p:txBody>
      </p:sp>
      <p:sp>
        <p:nvSpPr>
          <p:cNvPr name="Freeform 5" id="5"/>
          <p:cNvSpPr/>
          <p:nvPr/>
        </p:nvSpPr>
        <p:spPr>
          <a:xfrm flipH="false" flipV="false" rot="0">
            <a:off x="3288652" y="4776066"/>
            <a:ext cx="2842912" cy="905588"/>
          </a:xfrm>
          <a:custGeom>
            <a:avLst/>
            <a:gdLst/>
            <a:ahLst/>
            <a:cxnLst/>
            <a:rect r="r" b="b" t="t" l="l"/>
            <a:pathLst>
              <a:path h="905588" w="2842912">
                <a:moveTo>
                  <a:pt x="0" y="0"/>
                </a:moveTo>
                <a:lnTo>
                  <a:pt x="2842912" y="0"/>
                </a:lnTo>
                <a:lnTo>
                  <a:pt x="2842912" y="905587"/>
                </a:lnTo>
                <a:lnTo>
                  <a:pt x="0" y="905587"/>
                </a:lnTo>
                <a:lnTo>
                  <a:pt x="0" y="0"/>
                </a:lnTo>
                <a:close/>
              </a:path>
            </a:pathLst>
          </a:custGeom>
          <a:blipFill>
            <a:blip r:embed="rId5"/>
            <a:stretch>
              <a:fillRect l="0" t="0" r="0" b="0"/>
            </a:stretch>
          </a:blipFill>
        </p:spPr>
      </p:sp>
      <p:sp>
        <p:nvSpPr>
          <p:cNvPr name="TextBox 6" id="6"/>
          <p:cNvSpPr txBox="true"/>
          <p:nvPr/>
        </p:nvSpPr>
        <p:spPr>
          <a:xfrm rot="0">
            <a:off x="3915279" y="693721"/>
            <a:ext cx="13633500" cy="1245108"/>
          </a:xfrm>
          <a:prstGeom prst="rect">
            <a:avLst/>
          </a:prstGeom>
        </p:spPr>
        <p:txBody>
          <a:bodyPr anchor="t" rtlCol="false" tIns="0" lIns="0" bIns="0" rIns="0">
            <a:spAutoFit/>
          </a:bodyPr>
          <a:lstStyle/>
          <a:p>
            <a:pPr algn="l">
              <a:lnSpc>
                <a:spcPts val="4536"/>
              </a:lnSpc>
            </a:pPr>
            <a:r>
              <a:rPr lang="en-US" b="true" sz="4200">
                <a:solidFill>
                  <a:srgbClr val="003865"/>
                </a:solidFill>
                <a:latin typeface="Arial Bold"/>
                <a:ea typeface="Arial Bold"/>
                <a:cs typeface="Arial Bold"/>
                <a:sym typeface="Arial Bold"/>
              </a:rPr>
              <a:t>Implementation of Naive Bayes Model (Easy mode):</a:t>
            </a:r>
          </a:p>
          <a:p>
            <a:pPr algn="l">
              <a:lnSpc>
                <a:spcPts val="4536"/>
              </a:lnSpc>
            </a:pPr>
            <a:r>
              <a:rPr lang="en-US" b="true" sz="4200">
                <a:solidFill>
                  <a:srgbClr val="003865"/>
                </a:solidFill>
                <a:latin typeface="Arial Bold"/>
                <a:ea typeface="Arial Bold"/>
                <a:cs typeface="Arial Bold"/>
                <a:sym typeface="Arial Bold"/>
              </a:rPr>
              <a:t>Training of model</a:t>
            </a:r>
          </a:p>
        </p:txBody>
      </p:sp>
      <p:grpSp>
        <p:nvGrpSpPr>
          <p:cNvPr name="Group 7" id="7"/>
          <p:cNvGrpSpPr/>
          <p:nvPr/>
        </p:nvGrpSpPr>
        <p:grpSpPr>
          <a:xfrm rot="0">
            <a:off x="14927351" y="137619"/>
            <a:ext cx="3291840" cy="3291840"/>
            <a:chOff x="0" y="0"/>
            <a:chExt cx="6350000" cy="6350000"/>
          </a:xfrm>
        </p:grpSpPr>
        <p:sp>
          <p:nvSpPr>
            <p:cNvPr name="Freeform 8" id="8"/>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4" t="0" r="-2204"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4754683" y="6210396"/>
            <a:ext cx="2668599" cy="2951165"/>
          </a:xfrm>
          <a:custGeom>
            <a:avLst/>
            <a:gdLst/>
            <a:ahLst/>
            <a:cxnLst/>
            <a:rect r="r" b="b" t="t" l="l"/>
            <a:pathLst>
              <a:path h="2951165" w="2668599">
                <a:moveTo>
                  <a:pt x="0" y="0"/>
                </a:moveTo>
                <a:lnTo>
                  <a:pt x="2668599" y="0"/>
                </a:lnTo>
                <a:lnTo>
                  <a:pt x="2668599" y="2951164"/>
                </a:lnTo>
                <a:lnTo>
                  <a:pt x="0" y="2951164"/>
                </a:lnTo>
                <a:lnTo>
                  <a:pt x="0" y="0"/>
                </a:lnTo>
                <a:close/>
              </a:path>
            </a:pathLst>
          </a:custGeom>
          <a:blipFill>
            <a:blip r:embed="rId5"/>
            <a:stretch>
              <a:fillRect l="0" t="0" r="0" b="0"/>
            </a:stretch>
          </a:blipFill>
        </p:spPr>
      </p:sp>
      <p:sp>
        <p:nvSpPr>
          <p:cNvPr name="Freeform 5" id="5"/>
          <p:cNvSpPr/>
          <p:nvPr/>
        </p:nvSpPr>
        <p:spPr>
          <a:xfrm flipH="false" flipV="false" rot="0">
            <a:off x="7898737" y="6210396"/>
            <a:ext cx="2523654" cy="3002830"/>
          </a:xfrm>
          <a:custGeom>
            <a:avLst/>
            <a:gdLst/>
            <a:ahLst/>
            <a:cxnLst/>
            <a:rect r="r" b="b" t="t" l="l"/>
            <a:pathLst>
              <a:path h="3002830" w="2523654">
                <a:moveTo>
                  <a:pt x="0" y="0"/>
                </a:moveTo>
                <a:lnTo>
                  <a:pt x="2523654" y="0"/>
                </a:lnTo>
                <a:lnTo>
                  <a:pt x="2523654" y="3002829"/>
                </a:lnTo>
                <a:lnTo>
                  <a:pt x="0" y="3002829"/>
                </a:lnTo>
                <a:lnTo>
                  <a:pt x="0" y="0"/>
                </a:lnTo>
                <a:close/>
              </a:path>
            </a:pathLst>
          </a:custGeom>
          <a:blipFill>
            <a:blip r:embed="rId6"/>
            <a:stretch>
              <a:fillRect l="0" t="0" r="0" b="0"/>
            </a:stretch>
          </a:blipFill>
        </p:spPr>
      </p:sp>
      <p:sp>
        <p:nvSpPr>
          <p:cNvPr name="Freeform 6" id="6"/>
          <p:cNvSpPr/>
          <p:nvPr/>
        </p:nvSpPr>
        <p:spPr>
          <a:xfrm flipH="false" flipV="false" rot="0">
            <a:off x="10897847" y="6210396"/>
            <a:ext cx="2635470" cy="3002830"/>
          </a:xfrm>
          <a:custGeom>
            <a:avLst/>
            <a:gdLst/>
            <a:ahLst/>
            <a:cxnLst/>
            <a:rect r="r" b="b" t="t" l="l"/>
            <a:pathLst>
              <a:path h="3002830" w="2635470">
                <a:moveTo>
                  <a:pt x="0" y="0"/>
                </a:moveTo>
                <a:lnTo>
                  <a:pt x="2635470" y="0"/>
                </a:lnTo>
                <a:lnTo>
                  <a:pt x="2635470" y="3002829"/>
                </a:lnTo>
                <a:lnTo>
                  <a:pt x="0" y="3002829"/>
                </a:lnTo>
                <a:lnTo>
                  <a:pt x="0" y="0"/>
                </a:lnTo>
                <a:close/>
              </a:path>
            </a:pathLst>
          </a:custGeom>
          <a:blipFill>
            <a:blip r:embed="rId7"/>
            <a:stretch>
              <a:fillRect l="0" t="0" r="0" b="0"/>
            </a:stretch>
          </a:blipFill>
        </p:spPr>
      </p:sp>
      <p:grpSp>
        <p:nvGrpSpPr>
          <p:cNvPr name="Group 7" id="7"/>
          <p:cNvGrpSpPr/>
          <p:nvPr/>
        </p:nvGrpSpPr>
        <p:grpSpPr>
          <a:xfrm rot="0">
            <a:off x="527538" y="6536431"/>
            <a:ext cx="3291840" cy="3291840"/>
            <a:chOff x="0" y="0"/>
            <a:chExt cx="6350000" cy="6350000"/>
          </a:xfrm>
        </p:grpSpPr>
        <p:sp>
          <p:nvSpPr>
            <p:cNvPr name="Freeform 8" id="8"/>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8"/>
              <a:stretch>
                <a:fillRect l="-38888" t="0" r="-38888" b="0"/>
              </a:stretch>
            </a:blipFill>
          </p:spPr>
        </p:sp>
      </p:grpSp>
      <p:sp>
        <p:nvSpPr>
          <p:cNvPr name="TextBox 9" id="9"/>
          <p:cNvSpPr txBox="true"/>
          <p:nvPr/>
        </p:nvSpPr>
        <p:spPr>
          <a:xfrm rot="0">
            <a:off x="3915279" y="693721"/>
            <a:ext cx="13633500" cy="1280050"/>
          </a:xfrm>
          <a:prstGeom prst="rect">
            <a:avLst/>
          </a:prstGeom>
        </p:spPr>
        <p:txBody>
          <a:bodyPr anchor="t" rtlCol="false" tIns="0" lIns="0" bIns="0" rIns="0">
            <a:spAutoFit/>
          </a:bodyPr>
          <a:lstStyle/>
          <a:p>
            <a:pPr algn="l">
              <a:lnSpc>
                <a:spcPts val="4536"/>
              </a:lnSpc>
            </a:pPr>
            <a:r>
              <a:rPr lang="en-US" b="true" sz="4200">
                <a:solidFill>
                  <a:srgbClr val="003865"/>
                </a:solidFill>
                <a:latin typeface="Arial Bold"/>
                <a:ea typeface="Arial Bold"/>
                <a:cs typeface="Arial Bold"/>
                <a:sym typeface="Arial Bold"/>
              </a:rPr>
              <a:t>Implementation of Naive Bayes Model (Easy mode):</a:t>
            </a:r>
          </a:p>
          <a:p>
            <a:pPr algn="l">
              <a:lnSpc>
                <a:spcPts val="4536"/>
              </a:lnSpc>
            </a:pPr>
            <a:r>
              <a:rPr lang="en-US" b="true" sz="4200">
                <a:solidFill>
                  <a:srgbClr val="003865"/>
                </a:solidFill>
                <a:latin typeface="Arial Bold"/>
                <a:ea typeface="Arial Bold"/>
                <a:cs typeface="Arial Bold"/>
                <a:sym typeface="Arial Bold"/>
              </a:rPr>
              <a:t>Training of model</a:t>
            </a:r>
          </a:p>
        </p:txBody>
      </p:sp>
      <p:sp>
        <p:nvSpPr>
          <p:cNvPr name="TextBox 10" id="10"/>
          <p:cNvSpPr txBox="true"/>
          <p:nvPr/>
        </p:nvSpPr>
        <p:spPr>
          <a:xfrm rot="0">
            <a:off x="520050" y="2410302"/>
            <a:ext cx="17028750" cy="3647694"/>
          </a:xfrm>
          <a:prstGeom prst="rect">
            <a:avLst/>
          </a:prstGeom>
        </p:spPr>
        <p:txBody>
          <a:bodyPr anchor="t" rtlCol="false" tIns="0" lIns="0" bIns="0" rIns="0">
            <a:spAutoFit/>
          </a:bodyPr>
          <a:lstStyle/>
          <a:p>
            <a:pPr algn="l" marL="513398" indent="-256699" lvl="1">
              <a:lnSpc>
                <a:spcPts val="2897"/>
              </a:lnSpc>
              <a:buFont typeface="Arial"/>
              <a:buChar char="•"/>
            </a:pPr>
            <a:r>
              <a:rPr lang="en-US" b="true" sz="2100">
                <a:solidFill>
                  <a:srgbClr val="003865"/>
                </a:solidFill>
                <a:latin typeface="Arial Bold"/>
                <a:ea typeface="Arial Bold"/>
                <a:cs typeface="Arial Bold"/>
                <a:sym typeface="Arial Bold"/>
              </a:rPr>
              <a:t>train_NBmodel() function</a:t>
            </a:r>
            <a:r>
              <a:rPr lang="en-US" sz="2100">
                <a:solidFill>
                  <a:srgbClr val="003865"/>
                </a:solidFill>
                <a:latin typeface="Arial"/>
                <a:ea typeface="Arial"/>
                <a:cs typeface="Arial"/>
                <a:sym typeface="Arial"/>
              </a:rPr>
              <a:t>: Train a model with the Naive Bayes Algorithm by computing the probabilites</a:t>
            </a:r>
          </a:p>
          <a:p>
            <a:pPr algn="l" marL="1046798" indent="-523399" lvl="1">
              <a:lnSpc>
                <a:spcPts val="2897"/>
              </a:lnSpc>
              <a:buAutoNum type="arabicPeriod" startAt="1"/>
            </a:pPr>
            <a:r>
              <a:rPr lang="en-US" sz="2100">
                <a:solidFill>
                  <a:srgbClr val="003865"/>
                </a:solidFill>
                <a:latin typeface="Arial"/>
                <a:ea typeface="Arial"/>
                <a:cs typeface="Arial"/>
                <a:sym typeface="Arial"/>
              </a:rPr>
              <a:t>Counts</a:t>
            </a:r>
            <a:r>
              <a:rPr lang="en-US" sz="2100">
                <a:solidFill>
                  <a:srgbClr val="003865"/>
                </a:solidFill>
                <a:latin typeface="Arial"/>
                <a:ea typeface="Arial"/>
                <a:cs typeface="Arial"/>
                <a:sym typeface="Arial"/>
              </a:rPr>
              <a:t> the number of occurrences of each feature and each outcome in the dataset</a:t>
            </a:r>
          </a:p>
          <a:p>
            <a:pPr algn="l" marL="1046798" indent="-523399" lvl="1">
              <a:lnSpc>
                <a:spcPts val="2897"/>
              </a:lnSpc>
              <a:buAutoNum type="arabicPeriod" startAt="1"/>
            </a:pPr>
            <a:r>
              <a:rPr lang="en-US" sz="2100">
                <a:solidFill>
                  <a:srgbClr val="003865"/>
                </a:solidFill>
                <a:latin typeface="Arial"/>
                <a:ea typeface="Arial"/>
                <a:cs typeface="Arial"/>
                <a:sym typeface="Arial"/>
              </a:rPr>
              <a:t>Calculates the </a:t>
            </a:r>
            <a:r>
              <a:rPr lang="en-US" sz="2100" i="true">
                <a:solidFill>
                  <a:srgbClr val="003865"/>
                </a:solidFill>
                <a:latin typeface="Arial Italics"/>
                <a:ea typeface="Arial Italics"/>
                <a:cs typeface="Arial Italics"/>
                <a:sym typeface="Arial Italics"/>
              </a:rPr>
              <a:t>Prior Probability </a:t>
            </a:r>
            <a:r>
              <a:rPr lang="en-US" sz="2100">
                <a:solidFill>
                  <a:srgbClr val="003865"/>
                </a:solidFill>
                <a:latin typeface="Arial"/>
                <a:ea typeface="Arial"/>
                <a:cs typeface="Arial"/>
                <a:sym typeface="Arial"/>
              </a:rPr>
              <a:t>of each class [number of occurrences of each outcome / size of dataset]</a:t>
            </a:r>
          </a:p>
          <a:p>
            <a:pPr algn="l" marL="1046798" indent="-523399" lvl="1">
              <a:lnSpc>
                <a:spcPts val="2897"/>
              </a:lnSpc>
              <a:buAutoNum type="arabicPeriod" startAt="1"/>
            </a:pPr>
            <a:r>
              <a:rPr lang="en-US" sz="2100">
                <a:solidFill>
                  <a:srgbClr val="003865"/>
                </a:solidFill>
                <a:latin typeface="Arial"/>
                <a:ea typeface="Arial"/>
                <a:cs typeface="Arial"/>
                <a:sym typeface="Arial"/>
              </a:rPr>
              <a:t>Calculates the </a:t>
            </a:r>
            <a:r>
              <a:rPr lang="en-US" sz="2100" i="true">
                <a:solidFill>
                  <a:srgbClr val="003865"/>
                </a:solidFill>
                <a:latin typeface="Arial Italics"/>
                <a:ea typeface="Arial Italics"/>
                <a:cs typeface="Arial Italics"/>
                <a:sym typeface="Arial Italics"/>
              </a:rPr>
              <a:t>Conditional Probability </a:t>
            </a:r>
            <a:r>
              <a:rPr lang="en-US" sz="2100">
                <a:solidFill>
                  <a:srgbClr val="003865"/>
                </a:solidFill>
                <a:latin typeface="Arial"/>
                <a:ea typeface="Arial"/>
                <a:cs typeface="Arial"/>
                <a:sym typeface="Arial"/>
              </a:rPr>
              <a:t>for each feature in each outcome [number of occurrences of each feature in each position / number of occurrences of the respective outcome]</a:t>
            </a:r>
          </a:p>
          <a:p>
            <a:pPr algn="l" marL="1046798" indent="-523399" lvl="1">
              <a:lnSpc>
                <a:spcPts val="2897"/>
              </a:lnSpc>
            </a:pPr>
          </a:p>
          <a:p>
            <a:pPr algn="l" marL="506197" indent="-253098" lvl="1">
              <a:lnSpc>
                <a:spcPts val="2897"/>
              </a:lnSpc>
              <a:buFont typeface="Arial"/>
              <a:buChar char="•"/>
            </a:pPr>
            <a:r>
              <a:rPr lang="en-US" b="true" sz="2100">
                <a:solidFill>
                  <a:srgbClr val="003865"/>
                </a:solidFill>
                <a:latin typeface="Arial Bold"/>
                <a:ea typeface="Arial Bold"/>
                <a:cs typeface="Arial Bold"/>
                <a:sym typeface="Arial Bold"/>
              </a:rPr>
              <a:t>save_NBmodel()</a:t>
            </a:r>
            <a:r>
              <a:rPr lang="en-US" sz="2100">
                <a:solidFill>
                  <a:srgbClr val="003865"/>
                </a:solidFill>
                <a:latin typeface="Arial"/>
                <a:ea typeface="Arial"/>
                <a:cs typeface="Arial"/>
                <a:sym typeface="Arial"/>
              </a:rPr>
              <a:t> </a:t>
            </a:r>
            <a:r>
              <a:rPr lang="en-US" b="true" sz="2100">
                <a:solidFill>
                  <a:srgbClr val="003865"/>
                </a:solidFill>
                <a:latin typeface="Arial Bold"/>
                <a:ea typeface="Arial Bold"/>
                <a:cs typeface="Arial Bold"/>
                <a:sym typeface="Arial Bold"/>
              </a:rPr>
              <a:t>function</a:t>
            </a:r>
            <a:r>
              <a:rPr lang="en-US" sz="2100">
                <a:solidFill>
                  <a:srgbClr val="003865"/>
                </a:solidFill>
                <a:latin typeface="Arial"/>
                <a:ea typeface="Arial"/>
                <a:cs typeface="Arial"/>
                <a:sym typeface="Arial"/>
              </a:rPr>
              <a:t>: Save the weights of the model (calculated prior and conditional probabilities) into a text file (“NBmodel_weights.txt”)</a:t>
            </a:r>
          </a:p>
          <a:p>
            <a:pPr algn="l">
              <a:lnSpc>
                <a:spcPts val="2897"/>
              </a:lnSpc>
            </a:pPr>
          </a:p>
          <a:p>
            <a:pPr algn="l" marL="506197" indent="-253098" lvl="1">
              <a:lnSpc>
                <a:spcPts val="2897"/>
              </a:lnSpc>
              <a:buFont typeface="Arial"/>
              <a:buChar char="•"/>
            </a:pPr>
            <a:r>
              <a:rPr lang="en-US" sz="2100">
                <a:solidFill>
                  <a:srgbClr val="003865"/>
                </a:solidFill>
                <a:latin typeface="Arial"/>
                <a:ea typeface="Arial"/>
                <a:cs typeface="Arial"/>
                <a:sym typeface="Arial"/>
              </a:rPr>
              <a:t>Visualization of the arrays containing the number of occurrence for each features in each position in each class</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4" t="0" r="-2204"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grpSp>
        <p:nvGrpSpPr>
          <p:cNvPr name="Group 4" id="4"/>
          <p:cNvGrpSpPr/>
          <p:nvPr/>
        </p:nvGrpSpPr>
        <p:grpSpPr>
          <a:xfrm rot="0">
            <a:off x="14422749" y="1857394"/>
            <a:ext cx="3291840" cy="3291840"/>
            <a:chOff x="0" y="0"/>
            <a:chExt cx="6350000" cy="6350000"/>
          </a:xfrm>
        </p:grpSpPr>
        <p:sp>
          <p:nvSpPr>
            <p:cNvPr name="Freeform 5" id="5"/>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5"/>
              <a:stretch>
                <a:fillRect l="-38888" t="0" r="-38888" b="0"/>
              </a:stretch>
            </a:blipFill>
          </p:spPr>
        </p:sp>
      </p:grpSp>
      <p:sp>
        <p:nvSpPr>
          <p:cNvPr name="TextBox 6" id="6"/>
          <p:cNvSpPr txBox="true"/>
          <p:nvPr/>
        </p:nvSpPr>
        <p:spPr>
          <a:xfrm rot="0">
            <a:off x="10477538" y="3587393"/>
            <a:ext cx="3990900" cy="5728825"/>
          </a:xfrm>
          <a:prstGeom prst="rect">
            <a:avLst/>
          </a:prstGeom>
        </p:spPr>
        <p:txBody>
          <a:bodyPr anchor="t" rtlCol="false" tIns="0" lIns="0" bIns="0" rIns="0">
            <a:spAutoFit/>
          </a:bodyPr>
          <a:lstStyle/>
          <a:p>
            <a:pPr algn="l">
              <a:lnSpc>
                <a:spcPts val="1872"/>
              </a:lnSpc>
            </a:pPr>
            <a:r>
              <a:rPr lang="en-US" sz="1950">
                <a:solidFill>
                  <a:srgbClr val="003865"/>
                </a:solidFill>
                <a:latin typeface="Arial"/>
                <a:ea typeface="Arial"/>
                <a:cs typeface="Arial"/>
                <a:sym typeface="Arial"/>
              </a:rPr>
              <a:t>Position 7:</a:t>
            </a:r>
          </a:p>
          <a:p>
            <a:pPr algn="l">
              <a:lnSpc>
                <a:spcPts val="1872"/>
              </a:lnSpc>
            </a:pPr>
            <a:r>
              <a:rPr lang="en-US" sz="1950">
                <a:solidFill>
                  <a:srgbClr val="003865"/>
                </a:solidFill>
                <a:latin typeface="Arial"/>
                <a:ea typeface="Arial"/>
                <a:cs typeface="Arial"/>
                <a:sym typeface="Arial"/>
              </a:rPr>
              <a:t>P(x | Positive): 0.472000</a:t>
            </a:r>
          </a:p>
          <a:p>
            <a:pPr algn="l">
              <a:lnSpc>
                <a:spcPts val="1872"/>
              </a:lnSpc>
            </a:pPr>
            <a:r>
              <a:rPr lang="en-US" sz="1950">
                <a:solidFill>
                  <a:srgbClr val="003865"/>
                </a:solidFill>
                <a:latin typeface="Arial"/>
                <a:ea typeface="Arial"/>
                <a:cs typeface="Arial"/>
                <a:sym typeface="Arial"/>
              </a:rPr>
              <a:t>P(x | Negative): 0.371324</a:t>
            </a:r>
          </a:p>
          <a:p>
            <a:pPr algn="l">
              <a:lnSpc>
                <a:spcPts val="1872"/>
              </a:lnSpc>
            </a:pPr>
            <a:r>
              <a:rPr lang="en-US" sz="1950">
                <a:solidFill>
                  <a:srgbClr val="003865"/>
                </a:solidFill>
                <a:latin typeface="Arial"/>
                <a:ea typeface="Arial"/>
                <a:cs typeface="Arial"/>
                <a:sym typeface="Arial"/>
              </a:rPr>
              <a:t>P(o | Positive): 0.296000</a:t>
            </a:r>
          </a:p>
          <a:p>
            <a:pPr algn="l">
              <a:lnSpc>
                <a:spcPts val="1872"/>
              </a:lnSpc>
            </a:pPr>
            <a:r>
              <a:rPr lang="en-US" sz="1950">
                <a:solidFill>
                  <a:srgbClr val="003865"/>
                </a:solidFill>
                <a:latin typeface="Arial"/>
                <a:ea typeface="Arial"/>
                <a:cs typeface="Arial"/>
                <a:sym typeface="Arial"/>
              </a:rPr>
              <a:t>P(o | Negative): 0.444853</a:t>
            </a:r>
          </a:p>
          <a:p>
            <a:pPr algn="l">
              <a:lnSpc>
                <a:spcPts val="1872"/>
              </a:lnSpc>
            </a:pPr>
            <a:r>
              <a:rPr lang="en-US" sz="1950">
                <a:solidFill>
                  <a:srgbClr val="003865"/>
                </a:solidFill>
                <a:latin typeface="Arial"/>
                <a:ea typeface="Arial"/>
                <a:cs typeface="Arial"/>
                <a:sym typeface="Arial"/>
              </a:rPr>
              <a:t>P(b | Positive): 0.232000</a:t>
            </a:r>
          </a:p>
          <a:p>
            <a:pPr algn="l">
              <a:lnSpc>
                <a:spcPts val="1872"/>
              </a:lnSpc>
            </a:pPr>
            <a:r>
              <a:rPr lang="en-US" sz="1950">
                <a:solidFill>
                  <a:srgbClr val="003865"/>
                </a:solidFill>
                <a:latin typeface="Arial"/>
                <a:ea typeface="Arial"/>
                <a:cs typeface="Arial"/>
                <a:sym typeface="Arial"/>
              </a:rPr>
              <a:t>P(b | Negative): 0.183824</a:t>
            </a:r>
          </a:p>
          <a:p>
            <a:pPr algn="l">
              <a:lnSpc>
                <a:spcPts val="3456"/>
              </a:lnSpc>
            </a:pPr>
          </a:p>
          <a:p>
            <a:pPr algn="l">
              <a:lnSpc>
                <a:spcPts val="1872"/>
              </a:lnSpc>
            </a:pPr>
            <a:r>
              <a:rPr lang="en-US" sz="1950">
                <a:solidFill>
                  <a:srgbClr val="003865"/>
                </a:solidFill>
                <a:latin typeface="Arial"/>
                <a:ea typeface="Arial"/>
                <a:cs typeface="Arial"/>
                <a:sym typeface="Arial"/>
              </a:rPr>
              <a:t>Position 8:</a:t>
            </a:r>
          </a:p>
          <a:p>
            <a:pPr algn="l">
              <a:lnSpc>
                <a:spcPts val="1872"/>
              </a:lnSpc>
            </a:pPr>
            <a:r>
              <a:rPr lang="en-US" sz="1950">
                <a:solidFill>
                  <a:srgbClr val="003865"/>
                </a:solidFill>
                <a:latin typeface="Arial"/>
                <a:ea typeface="Arial"/>
                <a:cs typeface="Arial"/>
                <a:sym typeface="Arial"/>
              </a:rPr>
              <a:t>P(x | Positive): 0.364000</a:t>
            </a:r>
          </a:p>
          <a:p>
            <a:pPr algn="l">
              <a:lnSpc>
                <a:spcPts val="1872"/>
              </a:lnSpc>
            </a:pPr>
            <a:r>
              <a:rPr lang="en-US" sz="1950">
                <a:solidFill>
                  <a:srgbClr val="003865"/>
                </a:solidFill>
                <a:latin typeface="Arial"/>
                <a:ea typeface="Arial"/>
                <a:cs typeface="Arial"/>
                <a:sym typeface="Arial"/>
              </a:rPr>
              <a:t>P(x | Negative): 0.455882</a:t>
            </a:r>
          </a:p>
          <a:p>
            <a:pPr algn="l">
              <a:lnSpc>
                <a:spcPts val="1872"/>
              </a:lnSpc>
            </a:pPr>
            <a:r>
              <a:rPr lang="en-US" sz="1950">
                <a:solidFill>
                  <a:srgbClr val="003865"/>
                </a:solidFill>
                <a:latin typeface="Arial"/>
                <a:ea typeface="Arial"/>
                <a:cs typeface="Arial"/>
                <a:sym typeface="Arial"/>
              </a:rPr>
              <a:t>P(o | Positive): 0.364000</a:t>
            </a:r>
          </a:p>
          <a:p>
            <a:pPr algn="l">
              <a:lnSpc>
                <a:spcPts val="1872"/>
              </a:lnSpc>
            </a:pPr>
            <a:r>
              <a:rPr lang="en-US" sz="1950">
                <a:solidFill>
                  <a:srgbClr val="003865"/>
                </a:solidFill>
                <a:latin typeface="Arial"/>
                <a:ea typeface="Arial"/>
                <a:cs typeface="Arial"/>
                <a:sym typeface="Arial"/>
              </a:rPr>
              <a:t>P(o | Negative): 0.297794</a:t>
            </a:r>
          </a:p>
          <a:p>
            <a:pPr algn="l">
              <a:lnSpc>
                <a:spcPts val="1872"/>
              </a:lnSpc>
            </a:pPr>
            <a:r>
              <a:rPr lang="en-US" sz="1950">
                <a:solidFill>
                  <a:srgbClr val="003865"/>
                </a:solidFill>
                <a:latin typeface="Arial"/>
                <a:ea typeface="Arial"/>
                <a:cs typeface="Arial"/>
                <a:sym typeface="Arial"/>
              </a:rPr>
              <a:t>P(b | Positive): 0.272000</a:t>
            </a:r>
          </a:p>
          <a:p>
            <a:pPr algn="l">
              <a:lnSpc>
                <a:spcPts val="1872"/>
              </a:lnSpc>
            </a:pPr>
            <a:r>
              <a:rPr lang="en-US" sz="1950">
                <a:solidFill>
                  <a:srgbClr val="003865"/>
                </a:solidFill>
                <a:latin typeface="Arial"/>
                <a:ea typeface="Arial"/>
                <a:cs typeface="Arial"/>
                <a:sym typeface="Arial"/>
              </a:rPr>
              <a:t>P(b | Negative): 0.246324</a:t>
            </a:r>
          </a:p>
          <a:p>
            <a:pPr algn="l">
              <a:lnSpc>
                <a:spcPts val="3456"/>
              </a:lnSpc>
            </a:pPr>
          </a:p>
          <a:p>
            <a:pPr algn="l">
              <a:lnSpc>
                <a:spcPts val="1872"/>
              </a:lnSpc>
            </a:pPr>
            <a:r>
              <a:rPr lang="en-US" sz="1950">
                <a:solidFill>
                  <a:srgbClr val="003865"/>
                </a:solidFill>
                <a:latin typeface="Arial"/>
                <a:ea typeface="Arial"/>
                <a:cs typeface="Arial"/>
                <a:sym typeface="Arial"/>
              </a:rPr>
              <a:t>Position 9:</a:t>
            </a:r>
          </a:p>
          <a:p>
            <a:pPr algn="l">
              <a:lnSpc>
                <a:spcPts val="1872"/>
              </a:lnSpc>
            </a:pPr>
            <a:r>
              <a:rPr lang="en-US" sz="1950">
                <a:solidFill>
                  <a:srgbClr val="003865"/>
                </a:solidFill>
                <a:latin typeface="Arial"/>
                <a:ea typeface="Arial"/>
                <a:cs typeface="Arial"/>
                <a:sym typeface="Arial"/>
              </a:rPr>
              <a:t>P(x | Positive): 0.452000</a:t>
            </a:r>
          </a:p>
          <a:p>
            <a:pPr algn="l">
              <a:lnSpc>
                <a:spcPts val="1872"/>
              </a:lnSpc>
            </a:pPr>
            <a:r>
              <a:rPr lang="en-US" sz="1950">
                <a:solidFill>
                  <a:srgbClr val="003865"/>
                </a:solidFill>
                <a:latin typeface="Arial"/>
                <a:ea typeface="Arial"/>
                <a:cs typeface="Arial"/>
                <a:sym typeface="Arial"/>
              </a:rPr>
              <a:t>P(x | Negative): 0.356618</a:t>
            </a:r>
          </a:p>
          <a:p>
            <a:pPr algn="l">
              <a:lnSpc>
                <a:spcPts val="1872"/>
              </a:lnSpc>
            </a:pPr>
            <a:r>
              <a:rPr lang="en-US" sz="1950">
                <a:solidFill>
                  <a:srgbClr val="003865"/>
                </a:solidFill>
                <a:latin typeface="Arial"/>
                <a:ea typeface="Arial"/>
                <a:cs typeface="Arial"/>
                <a:sym typeface="Arial"/>
              </a:rPr>
              <a:t>P(o | Positive): 0.324000</a:t>
            </a:r>
          </a:p>
          <a:p>
            <a:pPr algn="l">
              <a:lnSpc>
                <a:spcPts val="1872"/>
              </a:lnSpc>
            </a:pPr>
            <a:r>
              <a:rPr lang="en-US" sz="1950">
                <a:solidFill>
                  <a:srgbClr val="003865"/>
                </a:solidFill>
                <a:latin typeface="Arial"/>
                <a:ea typeface="Arial"/>
                <a:cs typeface="Arial"/>
                <a:sym typeface="Arial"/>
              </a:rPr>
              <a:t>P(o | Negative): 0.433824</a:t>
            </a:r>
          </a:p>
          <a:p>
            <a:pPr algn="l">
              <a:lnSpc>
                <a:spcPts val="1872"/>
              </a:lnSpc>
            </a:pPr>
            <a:r>
              <a:rPr lang="en-US" sz="1950">
                <a:solidFill>
                  <a:srgbClr val="003865"/>
                </a:solidFill>
                <a:latin typeface="Arial"/>
                <a:ea typeface="Arial"/>
                <a:cs typeface="Arial"/>
                <a:sym typeface="Arial"/>
              </a:rPr>
              <a:t>P(b | Positive): 0.224000</a:t>
            </a:r>
          </a:p>
          <a:p>
            <a:pPr algn="l">
              <a:lnSpc>
                <a:spcPts val="1872"/>
              </a:lnSpc>
            </a:pPr>
            <a:r>
              <a:rPr lang="en-US" sz="1950">
                <a:solidFill>
                  <a:srgbClr val="003865"/>
                </a:solidFill>
                <a:latin typeface="Arial"/>
                <a:ea typeface="Arial"/>
                <a:cs typeface="Arial"/>
                <a:sym typeface="Arial"/>
              </a:rPr>
              <a:t>P(b | Negative): 0.209559</a:t>
            </a:r>
          </a:p>
          <a:p>
            <a:pPr algn="l">
              <a:lnSpc>
                <a:spcPts val="3456"/>
              </a:lnSpc>
            </a:pPr>
          </a:p>
        </p:txBody>
      </p:sp>
      <p:sp>
        <p:nvSpPr>
          <p:cNvPr name="TextBox 7" id="7"/>
          <p:cNvSpPr txBox="true"/>
          <p:nvPr/>
        </p:nvSpPr>
        <p:spPr>
          <a:xfrm rot="0">
            <a:off x="3915279" y="693721"/>
            <a:ext cx="13633500" cy="1280050"/>
          </a:xfrm>
          <a:prstGeom prst="rect">
            <a:avLst/>
          </a:prstGeom>
        </p:spPr>
        <p:txBody>
          <a:bodyPr anchor="t" rtlCol="false" tIns="0" lIns="0" bIns="0" rIns="0">
            <a:spAutoFit/>
          </a:bodyPr>
          <a:lstStyle/>
          <a:p>
            <a:pPr algn="l">
              <a:lnSpc>
                <a:spcPts val="4536"/>
              </a:lnSpc>
            </a:pPr>
            <a:r>
              <a:rPr lang="en-US" b="true" sz="4200">
                <a:solidFill>
                  <a:srgbClr val="003865"/>
                </a:solidFill>
                <a:latin typeface="Arial Bold"/>
                <a:ea typeface="Arial Bold"/>
                <a:cs typeface="Arial Bold"/>
                <a:sym typeface="Arial Bold"/>
              </a:rPr>
              <a:t>Implementation of Naive Bayes Model (Easy mode):</a:t>
            </a:r>
          </a:p>
          <a:p>
            <a:pPr algn="l">
              <a:lnSpc>
                <a:spcPts val="4536"/>
              </a:lnSpc>
            </a:pPr>
            <a:r>
              <a:rPr lang="en-US" b="true" sz="4200">
                <a:solidFill>
                  <a:srgbClr val="003865"/>
                </a:solidFill>
                <a:latin typeface="Arial Bold"/>
                <a:ea typeface="Arial Bold"/>
                <a:cs typeface="Arial Bold"/>
                <a:sym typeface="Arial Bold"/>
              </a:rPr>
              <a:t>Saving weights of model</a:t>
            </a:r>
          </a:p>
        </p:txBody>
      </p:sp>
      <p:sp>
        <p:nvSpPr>
          <p:cNvPr name="TextBox 8" id="8"/>
          <p:cNvSpPr txBox="true"/>
          <p:nvPr/>
        </p:nvSpPr>
        <p:spPr>
          <a:xfrm rot="0">
            <a:off x="709200" y="3342582"/>
            <a:ext cx="3611975" cy="6208921"/>
          </a:xfrm>
          <a:prstGeom prst="rect">
            <a:avLst/>
          </a:prstGeom>
        </p:spPr>
        <p:txBody>
          <a:bodyPr anchor="t" rtlCol="false" tIns="0" lIns="0" bIns="0" rIns="0">
            <a:spAutoFit/>
          </a:bodyPr>
          <a:lstStyle/>
          <a:p>
            <a:pPr algn="l">
              <a:lnSpc>
                <a:spcPts val="1694"/>
              </a:lnSpc>
            </a:pPr>
            <a:r>
              <a:rPr lang="en-US" sz="1764">
                <a:solidFill>
                  <a:srgbClr val="003865"/>
                </a:solidFill>
                <a:latin typeface="Arial"/>
                <a:ea typeface="Arial"/>
                <a:cs typeface="Arial"/>
                <a:sym typeface="Arial"/>
              </a:rPr>
              <a:t>Class Probabilities:</a:t>
            </a:r>
          </a:p>
          <a:p>
            <a:pPr algn="l">
              <a:lnSpc>
                <a:spcPts val="1694"/>
              </a:lnSpc>
            </a:pPr>
            <a:r>
              <a:rPr lang="en-US" sz="1764">
                <a:solidFill>
                  <a:srgbClr val="003865"/>
                </a:solidFill>
                <a:latin typeface="Arial"/>
                <a:ea typeface="Arial"/>
                <a:cs typeface="Arial"/>
                <a:sym typeface="Arial"/>
              </a:rPr>
              <a:t>P(Positive): 0.648825</a:t>
            </a:r>
          </a:p>
          <a:p>
            <a:pPr algn="l">
              <a:lnSpc>
                <a:spcPts val="1694"/>
              </a:lnSpc>
            </a:pPr>
            <a:r>
              <a:rPr lang="en-US" sz="1764">
                <a:solidFill>
                  <a:srgbClr val="003865"/>
                </a:solidFill>
                <a:latin typeface="Arial"/>
                <a:ea typeface="Arial"/>
                <a:cs typeface="Arial"/>
                <a:sym typeface="Arial"/>
              </a:rPr>
              <a:t>P(Negative): 0.351175</a:t>
            </a:r>
          </a:p>
          <a:p>
            <a:pPr algn="l">
              <a:lnSpc>
                <a:spcPts val="3127"/>
              </a:lnSpc>
            </a:pPr>
          </a:p>
          <a:p>
            <a:pPr algn="l">
              <a:lnSpc>
                <a:spcPts val="1694"/>
              </a:lnSpc>
            </a:pPr>
            <a:r>
              <a:rPr lang="en-US" sz="1764">
                <a:solidFill>
                  <a:srgbClr val="003865"/>
                </a:solidFill>
                <a:latin typeface="Arial"/>
                <a:ea typeface="Arial"/>
                <a:cs typeface="Arial"/>
                <a:sym typeface="Arial"/>
              </a:rPr>
              <a:t>Position 1:</a:t>
            </a:r>
          </a:p>
          <a:p>
            <a:pPr algn="l">
              <a:lnSpc>
                <a:spcPts val="1694"/>
              </a:lnSpc>
            </a:pPr>
            <a:r>
              <a:rPr lang="en-US" sz="1764">
                <a:solidFill>
                  <a:srgbClr val="003865"/>
                </a:solidFill>
                <a:latin typeface="Arial"/>
                <a:ea typeface="Arial"/>
                <a:cs typeface="Arial"/>
                <a:sym typeface="Arial"/>
              </a:rPr>
              <a:t>P(x | Positive): 0.476000</a:t>
            </a:r>
          </a:p>
          <a:p>
            <a:pPr algn="l">
              <a:lnSpc>
                <a:spcPts val="1694"/>
              </a:lnSpc>
            </a:pPr>
            <a:r>
              <a:rPr lang="en-US" sz="1764">
                <a:solidFill>
                  <a:srgbClr val="003865"/>
                </a:solidFill>
                <a:latin typeface="Arial"/>
                <a:ea typeface="Arial"/>
                <a:cs typeface="Arial"/>
                <a:sym typeface="Arial"/>
              </a:rPr>
              <a:t>P(x | Negative): 0.378676</a:t>
            </a:r>
          </a:p>
          <a:p>
            <a:pPr algn="l">
              <a:lnSpc>
                <a:spcPts val="1694"/>
              </a:lnSpc>
            </a:pPr>
            <a:r>
              <a:rPr lang="en-US" sz="1764">
                <a:solidFill>
                  <a:srgbClr val="003865"/>
                </a:solidFill>
                <a:latin typeface="Arial"/>
                <a:ea typeface="Arial"/>
                <a:cs typeface="Arial"/>
                <a:sym typeface="Arial"/>
              </a:rPr>
              <a:t>P(o | Positive): 0.288000</a:t>
            </a:r>
          </a:p>
          <a:p>
            <a:pPr algn="l">
              <a:lnSpc>
                <a:spcPts val="1694"/>
              </a:lnSpc>
            </a:pPr>
            <a:r>
              <a:rPr lang="en-US" sz="1764">
                <a:solidFill>
                  <a:srgbClr val="003865"/>
                </a:solidFill>
                <a:latin typeface="Arial"/>
                <a:ea typeface="Arial"/>
                <a:cs typeface="Arial"/>
                <a:sym typeface="Arial"/>
              </a:rPr>
              <a:t>P(o | Negative): 0.437500</a:t>
            </a:r>
          </a:p>
          <a:p>
            <a:pPr algn="l">
              <a:lnSpc>
                <a:spcPts val="1694"/>
              </a:lnSpc>
            </a:pPr>
            <a:r>
              <a:rPr lang="en-US" sz="1764">
                <a:solidFill>
                  <a:srgbClr val="003865"/>
                </a:solidFill>
                <a:latin typeface="Arial"/>
                <a:ea typeface="Arial"/>
                <a:cs typeface="Arial"/>
                <a:sym typeface="Arial"/>
              </a:rPr>
              <a:t>P(b | Positive): 0.236000</a:t>
            </a:r>
          </a:p>
          <a:p>
            <a:pPr algn="l">
              <a:lnSpc>
                <a:spcPts val="1694"/>
              </a:lnSpc>
            </a:pPr>
            <a:r>
              <a:rPr lang="en-US" sz="1764">
                <a:solidFill>
                  <a:srgbClr val="003865"/>
                </a:solidFill>
                <a:latin typeface="Arial"/>
                <a:ea typeface="Arial"/>
                <a:cs typeface="Arial"/>
                <a:sym typeface="Arial"/>
              </a:rPr>
              <a:t>P(b | Negative): 0.183824</a:t>
            </a:r>
          </a:p>
          <a:p>
            <a:pPr algn="l">
              <a:lnSpc>
                <a:spcPts val="3127"/>
              </a:lnSpc>
            </a:pPr>
          </a:p>
          <a:p>
            <a:pPr algn="l">
              <a:lnSpc>
                <a:spcPts val="1694"/>
              </a:lnSpc>
            </a:pPr>
            <a:r>
              <a:rPr lang="en-US" sz="1764">
                <a:solidFill>
                  <a:srgbClr val="003865"/>
                </a:solidFill>
                <a:latin typeface="Arial"/>
                <a:ea typeface="Arial"/>
                <a:cs typeface="Arial"/>
                <a:sym typeface="Arial"/>
              </a:rPr>
              <a:t>Position 2:</a:t>
            </a:r>
          </a:p>
          <a:p>
            <a:pPr algn="l">
              <a:lnSpc>
                <a:spcPts val="1694"/>
              </a:lnSpc>
            </a:pPr>
            <a:r>
              <a:rPr lang="en-US" sz="1764">
                <a:solidFill>
                  <a:srgbClr val="003865"/>
                </a:solidFill>
                <a:latin typeface="Arial"/>
                <a:ea typeface="Arial"/>
                <a:cs typeface="Arial"/>
                <a:sym typeface="Arial"/>
              </a:rPr>
              <a:t>P(x | Positive): 0.356000</a:t>
            </a:r>
          </a:p>
          <a:p>
            <a:pPr algn="l">
              <a:lnSpc>
                <a:spcPts val="1694"/>
              </a:lnSpc>
            </a:pPr>
            <a:r>
              <a:rPr lang="en-US" sz="1764">
                <a:solidFill>
                  <a:srgbClr val="003865"/>
                </a:solidFill>
                <a:latin typeface="Arial"/>
                <a:ea typeface="Arial"/>
                <a:cs typeface="Arial"/>
                <a:sym typeface="Arial"/>
              </a:rPr>
              <a:t>P(x | Negative): 0.459559</a:t>
            </a:r>
          </a:p>
          <a:p>
            <a:pPr algn="l">
              <a:lnSpc>
                <a:spcPts val="1694"/>
              </a:lnSpc>
            </a:pPr>
            <a:r>
              <a:rPr lang="en-US" sz="1764">
                <a:solidFill>
                  <a:srgbClr val="003865"/>
                </a:solidFill>
                <a:latin typeface="Arial"/>
                <a:ea typeface="Arial"/>
                <a:cs typeface="Arial"/>
                <a:sym typeface="Arial"/>
              </a:rPr>
              <a:t>P(o | Positive): 0.360000</a:t>
            </a:r>
          </a:p>
          <a:p>
            <a:pPr algn="l">
              <a:lnSpc>
                <a:spcPts val="1694"/>
              </a:lnSpc>
            </a:pPr>
            <a:r>
              <a:rPr lang="en-US" sz="1764">
                <a:solidFill>
                  <a:srgbClr val="003865"/>
                </a:solidFill>
                <a:latin typeface="Arial"/>
                <a:ea typeface="Arial"/>
                <a:cs typeface="Arial"/>
                <a:sym typeface="Arial"/>
              </a:rPr>
              <a:t>P(o | Negative): 0.294118</a:t>
            </a:r>
          </a:p>
          <a:p>
            <a:pPr algn="l">
              <a:lnSpc>
                <a:spcPts val="1694"/>
              </a:lnSpc>
            </a:pPr>
            <a:r>
              <a:rPr lang="en-US" sz="1764">
                <a:solidFill>
                  <a:srgbClr val="003865"/>
                </a:solidFill>
                <a:latin typeface="Arial"/>
                <a:ea typeface="Arial"/>
                <a:cs typeface="Arial"/>
                <a:sym typeface="Arial"/>
              </a:rPr>
              <a:t>P(b | Positive): 0.284000</a:t>
            </a:r>
          </a:p>
          <a:p>
            <a:pPr algn="l">
              <a:lnSpc>
                <a:spcPts val="1694"/>
              </a:lnSpc>
            </a:pPr>
            <a:r>
              <a:rPr lang="en-US" sz="1764">
                <a:solidFill>
                  <a:srgbClr val="003865"/>
                </a:solidFill>
                <a:latin typeface="Arial"/>
                <a:ea typeface="Arial"/>
                <a:cs typeface="Arial"/>
                <a:sym typeface="Arial"/>
              </a:rPr>
              <a:t>P(b | Negative): 0.246324</a:t>
            </a:r>
          </a:p>
          <a:p>
            <a:pPr algn="l">
              <a:lnSpc>
                <a:spcPts val="3127"/>
              </a:lnSpc>
            </a:pPr>
          </a:p>
          <a:p>
            <a:pPr algn="l">
              <a:lnSpc>
                <a:spcPts val="1694"/>
              </a:lnSpc>
            </a:pPr>
            <a:r>
              <a:rPr lang="en-US" sz="1764">
                <a:solidFill>
                  <a:srgbClr val="003865"/>
                </a:solidFill>
                <a:latin typeface="Arial"/>
                <a:ea typeface="Arial"/>
                <a:cs typeface="Arial"/>
                <a:sym typeface="Arial"/>
              </a:rPr>
              <a:t>Position 3:</a:t>
            </a:r>
          </a:p>
          <a:p>
            <a:pPr algn="l">
              <a:lnSpc>
                <a:spcPts val="1694"/>
              </a:lnSpc>
            </a:pPr>
            <a:r>
              <a:rPr lang="en-US" sz="1764">
                <a:solidFill>
                  <a:srgbClr val="003865"/>
                </a:solidFill>
                <a:latin typeface="Arial"/>
                <a:ea typeface="Arial"/>
                <a:cs typeface="Arial"/>
                <a:sym typeface="Arial"/>
              </a:rPr>
              <a:t>P(x | Positive): 0.482000</a:t>
            </a:r>
          </a:p>
          <a:p>
            <a:pPr algn="l">
              <a:lnSpc>
                <a:spcPts val="1694"/>
              </a:lnSpc>
            </a:pPr>
            <a:r>
              <a:rPr lang="en-US" sz="1764">
                <a:solidFill>
                  <a:srgbClr val="003865"/>
                </a:solidFill>
                <a:latin typeface="Arial"/>
                <a:ea typeface="Arial"/>
                <a:cs typeface="Arial"/>
                <a:sym typeface="Arial"/>
              </a:rPr>
              <a:t>P(x | Negative): 0.360294</a:t>
            </a:r>
          </a:p>
          <a:p>
            <a:pPr algn="l">
              <a:lnSpc>
                <a:spcPts val="1694"/>
              </a:lnSpc>
            </a:pPr>
            <a:r>
              <a:rPr lang="en-US" sz="1764">
                <a:solidFill>
                  <a:srgbClr val="003865"/>
                </a:solidFill>
                <a:latin typeface="Arial"/>
                <a:ea typeface="Arial"/>
                <a:cs typeface="Arial"/>
                <a:sym typeface="Arial"/>
              </a:rPr>
              <a:t>P(o | Positive): 0.308000</a:t>
            </a:r>
          </a:p>
          <a:p>
            <a:pPr algn="l">
              <a:lnSpc>
                <a:spcPts val="1694"/>
              </a:lnSpc>
            </a:pPr>
            <a:r>
              <a:rPr lang="en-US" sz="1764">
                <a:solidFill>
                  <a:srgbClr val="003865"/>
                </a:solidFill>
                <a:latin typeface="Arial"/>
                <a:ea typeface="Arial"/>
                <a:cs typeface="Arial"/>
                <a:sym typeface="Arial"/>
              </a:rPr>
              <a:t>P(o | Negative): 0.455882</a:t>
            </a:r>
          </a:p>
          <a:p>
            <a:pPr algn="l">
              <a:lnSpc>
                <a:spcPts val="1694"/>
              </a:lnSpc>
            </a:pPr>
            <a:r>
              <a:rPr lang="en-US" sz="1764">
                <a:solidFill>
                  <a:srgbClr val="003865"/>
                </a:solidFill>
                <a:latin typeface="Arial"/>
                <a:ea typeface="Arial"/>
                <a:cs typeface="Arial"/>
                <a:sym typeface="Arial"/>
              </a:rPr>
              <a:t>P(b | Positive): 0.210000</a:t>
            </a:r>
          </a:p>
          <a:p>
            <a:pPr algn="l">
              <a:lnSpc>
                <a:spcPts val="1694"/>
              </a:lnSpc>
            </a:pPr>
            <a:r>
              <a:rPr lang="en-US" sz="1764">
                <a:solidFill>
                  <a:srgbClr val="003865"/>
                </a:solidFill>
                <a:latin typeface="Arial"/>
                <a:ea typeface="Arial"/>
                <a:cs typeface="Arial"/>
                <a:sym typeface="Arial"/>
              </a:rPr>
              <a:t>P(b | Negative): 0.183824</a:t>
            </a:r>
          </a:p>
        </p:txBody>
      </p:sp>
      <p:sp>
        <p:nvSpPr>
          <p:cNvPr name="TextBox 9" id="9"/>
          <p:cNvSpPr txBox="true"/>
          <p:nvPr/>
        </p:nvSpPr>
        <p:spPr>
          <a:xfrm rot="0">
            <a:off x="5595450" y="3588400"/>
            <a:ext cx="3990900" cy="5726811"/>
          </a:xfrm>
          <a:prstGeom prst="rect">
            <a:avLst/>
          </a:prstGeom>
        </p:spPr>
        <p:txBody>
          <a:bodyPr anchor="t" rtlCol="false" tIns="0" lIns="0" bIns="0" rIns="0">
            <a:spAutoFit/>
          </a:bodyPr>
          <a:lstStyle/>
          <a:p>
            <a:pPr algn="l">
              <a:lnSpc>
                <a:spcPts val="1872"/>
              </a:lnSpc>
            </a:pPr>
            <a:r>
              <a:rPr lang="en-US" sz="1950">
                <a:solidFill>
                  <a:srgbClr val="003865"/>
                </a:solidFill>
                <a:latin typeface="Arial"/>
                <a:ea typeface="Arial"/>
                <a:cs typeface="Arial"/>
                <a:sym typeface="Arial"/>
              </a:rPr>
              <a:t>Position 4:</a:t>
            </a:r>
          </a:p>
          <a:p>
            <a:pPr algn="l">
              <a:lnSpc>
                <a:spcPts val="1872"/>
              </a:lnSpc>
            </a:pPr>
            <a:r>
              <a:rPr lang="en-US" sz="1950">
                <a:solidFill>
                  <a:srgbClr val="003865"/>
                </a:solidFill>
                <a:latin typeface="Arial"/>
                <a:ea typeface="Arial"/>
                <a:cs typeface="Arial"/>
                <a:sym typeface="Arial"/>
              </a:rPr>
              <a:t>P(x | Positive): 0.362000</a:t>
            </a:r>
          </a:p>
          <a:p>
            <a:pPr algn="l">
              <a:lnSpc>
                <a:spcPts val="1872"/>
              </a:lnSpc>
            </a:pPr>
            <a:r>
              <a:rPr lang="en-US" sz="1950">
                <a:solidFill>
                  <a:srgbClr val="003865"/>
                </a:solidFill>
                <a:latin typeface="Arial"/>
                <a:ea typeface="Arial"/>
                <a:cs typeface="Arial"/>
                <a:sym typeface="Arial"/>
              </a:rPr>
              <a:t>P(x | Negative): 0.466912</a:t>
            </a:r>
          </a:p>
          <a:p>
            <a:pPr algn="l">
              <a:lnSpc>
                <a:spcPts val="1872"/>
              </a:lnSpc>
            </a:pPr>
            <a:r>
              <a:rPr lang="en-US" sz="1950">
                <a:solidFill>
                  <a:srgbClr val="003865"/>
                </a:solidFill>
                <a:latin typeface="Arial"/>
                <a:ea typeface="Arial"/>
                <a:cs typeface="Arial"/>
                <a:sym typeface="Arial"/>
              </a:rPr>
              <a:t>P(o | Positive): 0.364000</a:t>
            </a:r>
          </a:p>
          <a:p>
            <a:pPr algn="l">
              <a:lnSpc>
                <a:spcPts val="1872"/>
              </a:lnSpc>
            </a:pPr>
            <a:r>
              <a:rPr lang="en-US" sz="1950">
                <a:solidFill>
                  <a:srgbClr val="003865"/>
                </a:solidFill>
                <a:latin typeface="Arial"/>
                <a:ea typeface="Arial"/>
                <a:cs typeface="Arial"/>
                <a:sym typeface="Arial"/>
              </a:rPr>
              <a:t>P(o | Negative): 0.312500</a:t>
            </a:r>
          </a:p>
          <a:p>
            <a:pPr algn="l">
              <a:lnSpc>
                <a:spcPts val="1872"/>
              </a:lnSpc>
            </a:pPr>
            <a:r>
              <a:rPr lang="en-US" sz="1950">
                <a:solidFill>
                  <a:srgbClr val="003865"/>
                </a:solidFill>
                <a:latin typeface="Arial"/>
                <a:ea typeface="Arial"/>
                <a:cs typeface="Arial"/>
                <a:sym typeface="Arial"/>
              </a:rPr>
              <a:t>P(b | Positive): 0.274000</a:t>
            </a:r>
          </a:p>
          <a:p>
            <a:pPr algn="l">
              <a:lnSpc>
                <a:spcPts val="1872"/>
              </a:lnSpc>
            </a:pPr>
            <a:r>
              <a:rPr lang="en-US" sz="1950">
                <a:solidFill>
                  <a:srgbClr val="003865"/>
                </a:solidFill>
                <a:latin typeface="Arial"/>
                <a:ea typeface="Arial"/>
                <a:cs typeface="Arial"/>
                <a:sym typeface="Arial"/>
              </a:rPr>
              <a:t>P(b | Negative): 0.220588</a:t>
            </a:r>
          </a:p>
          <a:p>
            <a:pPr algn="l">
              <a:lnSpc>
                <a:spcPts val="3456"/>
              </a:lnSpc>
            </a:pPr>
          </a:p>
          <a:p>
            <a:pPr algn="l">
              <a:lnSpc>
                <a:spcPts val="1872"/>
              </a:lnSpc>
            </a:pPr>
            <a:r>
              <a:rPr lang="en-US" sz="1950">
                <a:solidFill>
                  <a:srgbClr val="003865"/>
                </a:solidFill>
                <a:latin typeface="Arial"/>
                <a:ea typeface="Arial"/>
                <a:cs typeface="Arial"/>
                <a:sym typeface="Arial"/>
              </a:rPr>
              <a:t>Position 5:</a:t>
            </a:r>
          </a:p>
          <a:p>
            <a:pPr algn="l">
              <a:lnSpc>
                <a:spcPts val="1872"/>
              </a:lnSpc>
            </a:pPr>
            <a:r>
              <a:rPr lang="en-US" sz="1950">
                <a:solidFill>
                  <a:srgbClr val="003865"/>
                </a:solidFill>
                <a:latin typeface="Arial"/>
                <a:ea typeface="Arial"/>
                <a:cs typeface="Arial"/>
                <a:sym typeface="Arial"/>
              </a:rPr>
              <a:t>P(x | Positive): 0.592000</a:t>
            </a:r>
          </a:p>
          <a:p>
            <a:pPr algn="l">
              <a:lnSpc>
                <a:spcPts val="1872"/>
              </a:lnSpc>
            </a:pPr>
            <a:r>
              <a:rPr lang="en-US" sz="1950">
                <a:solidFill>
                  <a:srgbClr val="003865"/>
                </a:solidFill>
                <a:latin typeface="Arial"/>
                <a:ea typeface="Arial"/>
                <a:cs typeface="Arial"/>
                <a:sym typeface="Arial"/>
              </a:rPr>
              <a:t>P(x | Negative): 0.286765</a:t>
            </a:r>
          </a:p>
          <a:p>
            <a:pPr algn="l">
              <a:lnSpc>
                <a:spcPts val="1872"/>
              </a:lnSpc>
            </a:pPr>
            <a:r>
              <a:rPr lang="en-US" sz="1950">
                <a:solidFill>
                  <a:srgbClr val="003865"/>
                </a:solidFill>
                <a:latin typeface="Arial"/>
                <a:ea typeface="Arial"/>
                <a:cs typeface="Arial"/>
                <a:sym typeface="Arial"/>
              </a:rPr>
              <a:t>P(o | Positive): 0.230000</a:t>
            </a:r>
          </a:p>
          <a:p>
            <a:pPr algn="l">
              <a:lnSpc>
                <a:spcPts val="1872"/>
              </a:lnSpc>
            </a:pPr>
            <a:r>
              <a:rPr lang="en-US" sz="1950">
                <a:solidFill>
                  <a:srgbClr val="003865"/>
                </a:solidFill>
                <a:latin typeface="Arial"/>
                <a:ea typeface="Arial"/>
                <a:cs typeface="Arial"/>
                <a:sym typeface="Arial"/>
              </a:rPr>
              <a:t>P(o | Negative): 0.566176</a:t>
            </a:r>
          </a:p>
          <a:p>
            <a:pPr algn="l">
              <a:lnSpc>
                <a:spcPts val="1872"/>
              </a:lnSpc>
            </a:pPr>
            <a:r>
              <a:rPr lang="en-US" sz="1950">
                <a:solidFill>
                  <a:srgbClr val="003865"/>
                </a:solidFill>
                <a:latin typeface="Arial"/>
                <a:ea typeface="Arial"/>
                <a:cs typeface="Arial"/>
                <a:sym typeface="Arial"/>
              </a:rPr>
              <a:t>P(b | Positive): 0.178000</a:t>
            </a:r>
          </a:p>
          <a:p>
            <a:pPr algn="l">
              <a:lnSpc>
                <a:spcPts val="1872"/>
              </a:lnSpc>
            </a:pPr>
            <a:r>
              <a:rPr lang="en-US" sz="1950">
                <a:solidFill>
                  <a:srgbClr val="003865"/>
                </a:solidFill>
                <a:latin typeface="Arial"/>
                <a:ea typeface="Arial"/>
                <a:cs typeface="Arial"/>
                <a:sym typeface="Arial"/>
              </a:rPr>
              <a:t>P(b | Negative): 0.147059</a:t>
            </a:r>
          </a:p>
          <a:p>
            <a:pPr algn="l">
              <a:lnSpc>
                <a:spcPts val="3456"/>
              </a:lnSpc>
            </a:pPr>
          </a:p>
          <a:p>
            <a:pPr algn="l">
              <a:lnSpc>
                <a:spcPts val="1872"/>
              </a:lnSpc>
            </a:pPr>
            <a:r>
              <a:rPr lang="en-US" sz="1950">
                <a:solidFill>
                  <a:srgbClr val="003865"/>
                </a:solidFill>
                <a:latin typeface="Arial"/>
                <a:ea typeface="Arial"/>
                <a:cs typeface="Arial"/>
                <a:sym typeface="Arial"/>
              </a:rPr>
              <a:t>Position 6:</a:t>
            </a:r>
          </a:p>
          <a:p>
            <a:pPr algn="l">
              <a:lnSpc>
                <a:spcPts val="1872"/>
              </a:lnSpc>
            </a:pPr>
            <a:r>
              <a:rPr lang="en-US" sz="1950">
                <a:solidFill>
                  <a:srgbClr val="003865"/>
                </a:solidFill>
                <a:latin typeface="Arial"/>
                <a:ea typeface="Arial"/>
                <a:cs typeface="Arial"/>
                <a:sym typeface="Arial"/>
              </a:rPr>
              <a:t>P(x | Positive): 0.346000</a:t>
            </a:r>
          </a:p>
          <a:p>
            <a:pPr algn="l">
              <a:lnSpc>
                <a:spcPts val="1872"/>
              </a:lnSpc>
            </a:pPr>
            <a:r>
              <a:rPr lang="en-US" sz="1950">
                <a:solidFill>
                  <a:srgbClr val="003865"/>
                </a:solidFill>
                <a:latin typeface="Arial"/>
                <a:ea typeface="Arial"/>
                <a:cs typeface="Arial"/>
                <a:sym typeface="Arial"/>
              </a:rPr>
              <a:t>P(x | Negative): 0.466912</a:t>
            </a:r>
          </a:p>
          <a:p>
            <a:pPr algn="l">
              <a:lnSpc>
                <a:spcPts val="1872"/>
              </a:lnSpc>
            </a:pPr>
            <a:r>
              <a:rPr lang="en-US" sz="1950">
                <a:solidFill>
                  <a:srgbClr val="003865"/>
                </a:solidFill>
                <a:latin typeface="Arial"/>
                <a:ea typeface="Arial"/>
                <a:cs typeface="Arial"/>
                <a:sym typeface="Arial"/>
              </a:rPr>
              <a:t>P(o | Positive): 0.374000</a:t>
            </a:r>
          </a:p>
          <a:p>
            <a:pPr algn="l">
              <a:lnSpc>
                <a:spcPts val="1872"/>
              </a:lnSpc>
            </a:pPr>
            <a:r>
              <a:rPr lang="en-US" sz="1950">
                <a:solidFill>
                  <a:srgbClr val="003865"/>
                </a:solidFill>
                <a:latin typeface="Arial"/>
                <a:ea typeface="Arial"/>
                <a:cs typeface="Arial"/>
                <a:sym typeface="Arial"/>
              </a:rPr>
              <a:t>P(o | Negative): 0.308824</a:t>
            </a:r>
          </a:p>
          <a:p>
            <a:pPr algn="l">
              <a:lnSpc>
                <a:spcPts val="1872"/>
              </a:lnSpc>
            </a:pPr>
            <a:r>
              <a:rPr lang="en-US" sz="1950">
                <a:solidFill>
                  <a:srgbClr val="003865"/>
                </a:solidFill>
                <a:latin typeface="Arial"/>
                <a:ea typeface="Arial"/>
                <a:cs typeface="Arial"/>
                <a:sym typeface="Arial"/>
              </a:rPr>
              <a:t>P(b | Positive): 0.280000</a:t>
            </a:r>
          </a:p>
          <a:p>
            <a:pPr algn="l">
              <a:lnSpc>
                <a:spcPts val="1872"/>
              </a:lnSpc>
            </a:pPr>
            <a:r>
              <a:rPr lang="en-US" sz="1950">
                <a:solidFill>
                  <a:srgbClr val="003865"/>
                </a:solidFill>
                <a:latin typeface="Arial"/>
                <a:ea typeface="Arial"/>
                <a:cs typeface="Arial"/>
                <a:sym typeface="Arial"/>
              </a:rPr>
              <a:t>P(b | Negative): 0.224265</a:t>
            </a:r>
          </a:p>
        </p:txBody>
      </p:sp>
      <p:sp>
        <p:nvSpPr>
          <p:cNvPr name="TextBox 10" id="10"/>
          <p:cNvSpPr txBox="true"/>
          <p:nvPr/>
        </p:nvSpPr>
        <p:spPr>
          <a:xfrm rot="0">
            <a:off x="520012" y="2322064"/>
            <a:ext cx="17028766" cy="1793178"/>
          </a:xfrm>
          <a:prstGeom prst="rect">
            <a:avLst/>
          </a:prstGeom>
        </p:spPr>
        <p:txBody>
          <a:bodyPr anchor="t" rtlCol="false" tIns="0" lIns="0" bIns="0" rIns="0">
            <a:spAutoFit/>
          </a:bodyPr>
          <a:lstStyle/>
          <a:p>
            <a:pPr algn="l">
              <a:lnSpc>
                <a:spcPts val="3933"/>
              </a:lnSpc>
            </a:pPr>
            <a:r>
              <a:rPr lang="en-US" sz="2850">
                <a:solidFill>
                  <a:srgbClr val="003865"/>
                </a:solidFill>
                <a:latin typeface="Arial"/>
                <a:ea typeface="Arial"/>
                <a:cs typeface="Arial"/>
                <a:sym typeface="Arial"/>
              </a:rPr>
              <a:t>Contents of “NBmodel_weights.txt”:</a:t>
            </a:r>
          </a:p>
          <a:p>
            <a:pPr algn="l">
              <a:lnSpc>
                <a:spcPts val="4968"/>
              </a:lnSpc>
            </a:pPr>
          </a:p>
          <a:p>
            <a:pPr algn="l">
              <a:lnSpc>
                <a:spcPts val="4968"/>
              </a:lnSpc>
            </a:pP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4" t="0" r="-2204" b="0"/>
            </a:stretch>
          </a:blipFill>
        </p:spPr>
      </p:sp>
      <p:sp>
        <p:nvSpPr>
          <p:cNvPr name="Freeform 3" id="3"/>
          <p:cNvSpPr/>
          <p:nvPr/>
        </p:nvSpPr>
        <p:spPr>
          <a:xfrm flipH="false" flipV="false" rot="0">
            <a:off x="-62095"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4" id="4"/>
          <p:cNvSpPr txBox="true"/>
          <p:nvPr/>
        </p:nvSpPr>
        <p:spPr>
          <a:xfrm rot="0">
            <a:off x="629625" y="2410301"/>
            <a:ext cx="17028750" cy="6181344"/>
          </a:xfrm>
          <a:prstGeom prst="rect">
            <a:avLst/>
          </a:prstGeom>
        </p:spPr>
        <p:txBody>
          <a:bodyPr anchor="t" rtlCol="false" tIns="0" lIns="0" bIns="0" rIns="0">
            <a:spAutoFit/>
          </a:bodyPr>
          <a:lstStyle/>
          <a:p>
            <a:pPr algn="l" marL="513398" indent="-256699" lvl="1">
              <a:lnSpc>
                <a:spcPts val="2897"/>
              </a:lnSpc>
              <a:buFont typeface="Arial"/>
              <a:buChar char="•"/>
            </a:pPr>
            <a:r>
              <a:rPr lang="en-US" b="true" sz="2100">
                <a:solidFill>
                  <a:srgbClr val="003865"/>
                </a:solidFill>
                <a:latin typeface="Arial Bold"/>
                <a:ea typeface="Arial Bold"/>
                <a:cs typeface="Arial Bold"/>
                <a:sym typeface="Arial Bold"/>
              </a:rPr>
              <a:t>calculate_probability() function:</a:t>
            </a:r>
          </a:p>
          <a:p>
            <a:pPr algn="l" marL="513398" indent="-256699" lvl="1">
              <a:lnSpc>
                <a:spcPts val="2897"/>
              </a:lnSpc>
            </a:pPr>
            <a:r>
              <a:rPr lang="en-US" sz="2100">
                <a:solidFill>
                  <a:srgbClr val="003865"/>
                </a:solidFill>
                <a:latin typeface="Arial"/>
                <a:ea typeface="Arial"/>
                <a:cs typeface="Arial"/>
                <a:sym typeface="Arial"/>
              </a:rPr>
              <a:t>To calculate the </a:t>
            </a:r>
            <a:r>
              <a:rPr lang="en-US" sz="2100" i="true">
                <a:solidFill>
                  <a:srgbClr val="003865"/>
                </a:solidFill>
                <a:latin typeface="Arial Italics"/>
                <a:ea typeface="Arial Italics"/>
                <a:cs typeface="Arial Italics"/>
                <a:sym typeface="Arial Italics"/>
              </a:rPr>
              <a:t>Posterior Probability</a:t>
            </a:r>
            <a:r>
              <a:rPr lang="en-US" sz="2100">
                <a:solidFill>
                  <a:srgbClr val="003865"/>
                </a:solidFill>
                <a:latin typeface="Arial"/>
                <a:ea typeface="Arial"/>
                <a:cs typeface="Arial"/>
                <a:sym typeface="Arial"/>
              </a:rPr>
              <a:t> of a specified outcome based on a given board layout.</a:t>
            </a:r>
          </a:p>
          <a:p>
            <a:pPr algn="l" marL="513398" indent="-256699" lvl="1">
              <a:lnSpc>
                <a:spcPts val="2897"/>
              </a:lnSpc>
            </a:pPr>
          </a:p>
          <a:p>
            <a:pPr algn="l" marL="1046798" indent="-523399" lvl="1">
              <a:lnSpc>
                <a:spcPts val="2897"/>
              </a:lnSpc>
              <a:buFont typeface="Arial"/>
              <a:buChar char="•"/>
            </a:pPr>
            <a:r>
              <a:rPr lang="en-US" sz="2100">
                <a:solidFill>
                  <a:srgbClr val="003865"/>
                </a:solidFill>
                <a:latin typeface="Arial"/>
                <a:ea typeface="Arial"/>
                <a:cs typeface="Arial"/>
                <a:sym typeface="Arial"/>
              </a:rPr>
              <a:t>Uses the computed </a:t>
            </a:r>
            <a:r>
              <a:rPr lang="en-US" sz="2100" i="true">
                <a:solidFill>
                  <a:srgbClr val="003865"/>
                </a:solidFill>
                <a:latin typeface="Arial Italics"/>
                <a:ea typeface="Arial Italics"/>
                <a:cs typeface="Arial Italics"/>
                <a:sym typeface="Arial Italics"/>
              </a:rPr>
              <a:t>prior and conditional probability</a:t>
            </a:r>
            <a:r>
              <a:rPr lang="en-US" sz="2100">
                <a:solidFill>
                  <a:srgbClr val="003865"/>
                </a:solidFill>
                <a:latin typeface="Arial"/>
                <a:ea typeface="Arial"/>
                <a:cs typeface="Arial"/>
                <a:sym typeface="Arial"/>
              </a:rPr>
              <a:t> to perform the Bayes’ Theorem formula without the use of division with the </a:t>
            </a:r>
            <a:r>
              <a:rPr lang="en-US" sz="2100" i="true">
                <a:solidFill>
                  <a:srgbClr val="003865"/>
                </a:solidFill>
                <a:latin typeface="Arial Italics"/>
                <a:ea typeface="Arial Italics"/>
                <a:cs typeface="Arial Italics"/>
                <a:sym typeface="Arial Italics"/>
              </a:rPr>
              <a:t>marginal probability</a:t>
            </a:r>
          </a:p>
          <a:p>
            <a:pPr algn="l" marL="1046798" indent="-523399" lvl="1">
              <a:lnSpc>
                <a:spcPts val="2897"/>
              </a:lnSpc>
            </a:pPr>
          </a:p>
          <a:p>
            <a:pPr algn="l">
              <a:lnSpc>
                <a:spcPts val="2897"/>
              </a:lnSpc>
            </a:pPr>
          </a:p>
          <a:p>
            <a:pPr algn="l">
              <a:lnSpc>
                <a:spcPts val="2897"/>
              </a:lnSpc>
            </a:pPr>
          </a:p>
          <a:p>
            <a:pPr algn="l" marL="1046798" indent="-523399" lvl="1">
              <a:lnSpc>
                <a:spcPts val="2897"/>
              </a:lnSpc>
              <a:buFont typeface="Arial"/>
              <a:buChar char="•"/>
            </a:pPr>
            <a:r>
              <a:rPr lang="en-US" sz="2100">
                <a:solidFill>
                  <a:srgbClr val="003865"/>
                </a:solidFill>
                <a:latin typeface="Arial"/>
                <a:ea typeface="Arial"/>
                <a:cs typeface="Arial"/>
                <a:sym typeface="Arial"/>
              </a:rPr>
              <a:t>For example, if user set outcome argument as "positive" and the given board layout is “</a:t>
            </a:r>
            <a:r>
              <a:rPr lang="en-US" b="true" sz="2100">
                <a:solidFill>
                  <a:srgbClr val="003865"/>
                </a:solidFill>
                <a:latin typeface="Arial Bold"/>
                <a:ea typeface="Arial Bold"/>
                <a:cs typeface="Arial Bold"/>
                <a:sym typeface="Arial Bold"/>
              </a:rPr>
              <a:t>bxobxobxo</a:t>
            </a:r>
            <a:r>
              <a:rPr lang="en-US" sz="2100">
                <a:solidFill>
                  <a:srgbClr val="003865"/>
                </a:solidFill>
                <a:latin typeface="Arial"/>
                <a:ea typeface="Arial"/>
                <a:cs typeface="Arial"/>
                <a:sym typeface="Arial"/>
              </a:rPr>
              <a:t>”, the function would calculate how probable the given board layout would lead to a "positive" outcome.</a:t>
            </a:r>
          </a:p>
          <a:p>
            <a:pPr algn="l" marL="1046798" indent="-523399" lvl="1">
              <a:lnSpc>
                <a:spcPts val="2897"/>
              </a:lnSpc>
            </a:pPr>
            <a:r>
              <a:rPr lang="en-US" sz="2100">
                <a:solidFill>
                  <a:srgbClr val="003865"/>
                </a:solidFill>
                <a:latin typeface="Arial"/>
                <a:ea typeface="Arial"/>
                <a:cs typeface="Arial"/>
                <a:sym typeface="Arial"/>
              </a:rPr>
              <a:t>Formula:</a:t>
            </a:r>
          </a:p>
          <a:p>
            <a:pPr algn="ctr">
              <a:lnSpc>
                <a:spcPts val="2897"/>
              </a:lnSpc>
            </a:pPr>
            <a:r>
              <a:rPr lang="en-US" sz="2100" i="true">
                <a:solidFill>
                  <a:srgbClr val="003865"/>
                </a:solidFill>
                <a:latin typeface="Arial Italics"/>
                <a:ea typeface="Arial Italics"/>
                <a:cs typeface="Arial Italics"/>
                <a:sym typeface="Arial Italics"/>
              </a:rPr>
              <a:t>P("positive:|X) = P("positive:) * P('b'1|"positive") * P('x'2|"positive") * ...  * P('o'9|"positive")</a:t>
            </a:r>
            <a:r>
              <a:rPr lang="en-US" sz="2100">
                <a:solidFill>
                  <a:srgbClr val="003865"/>
                </a:solidFill>
                <a:latin typeface="Arial"/>
                <a:ea typeface="Arial"/>
                <a:cs typeface="Arial"/>
                <a:sym typeface="Arial"/>
              </a:rPr>
              <a:t> </a:t>
            </a:r>
          </a:p>
          <a:p>
            <a:pPr algn="ctr">
              <a:lnSpc>
                <a:spcPts val="2897"/>
              </a:lnSpc>
            </a:pPr>
          </a:p>
          <a:p>
            <a:pPr algn="ctr">
              <a:lnSpc>
                <a:spcPts val="2897"/>
              </a:lnSpc>
            </a:pPr>
          </a:p>
          <a:p>
            <a:pPr algn="l" marL="453390" indent="-226695" lvl="1">
              <a:lnSpc>
                <a:spcPts val="2897"/>
              </a:lnSpc>
              <a:buFont typeface="Arial"/>
              <a:buChar char="•"/>
            </a:pPr>
            <a:r>
              <a:rPr lang="en-US" b="true" sz="2100">
                <a:solidFill>
                  <a:srgbClr val="003865"/>
                </a:solidFill>
                <a:latin typeface="Arial Bold"/>
                <a:ea typeface="Arial Bold"/>
                <a:cs typeface="Arial Bold"/>
                <a:sym typeface="Arial Bold"/>
              </a:rPr>
              <a:t>predict_outcome() function: </a:t>
            </a:r>
            <a:r>
              <a:rPr lang="en-US" sz="2100">
                <a:solidFill>
                  <a:srgbClr val="003865"/>
                </a:solidFill>
                <a:latin typeface="Arial"/>
                <a:ea typeface="Arial"/>
                <a:cs typeface="Arial"/>
                <a:sym typeface="Arial"/>
              </a:rPr>
              <a:t>To predict whether the given board layout would lead to either a “positive” or “negative” outcome, by comparing the </a:t>
            </a:r>
            <a:r>
              <a:rPr lang="en-US" sz="2100" i="true">
                <a:solidFill>
                  <a:srgbClr val="003865"/>
                </a:solidFill>
                <a:latin typeface="Arial Italics"/>
                <a:ea typeface="Arial Italics"/>
                <a:cs typeface="Arial Italics"/>
                <a:sym typeface="Arial Italics"/>
              </a:rPr>
              <a:t>Posterior Probability</a:t>
            </a:r>
            <a:r>
              <a:rPr lang="en-US" sz="2100">
                <a:solidFill>
                  <a:srgbClr val="003865"/>
                </a:solidFill>
                <a:latin typeface="Arial"/>
                <a:ea typeface="Arial"/>
                <a:cs typeface="Arial"/>
                <a:sym typeface="Arial"/>
              </a:rPr>
              <a:t> of both outcome using the </a:t>
            </a:r>
            <a:r>
              <a:rPr lang="en-US" b="true" sz="2100">
                <a:solidFill>
                  <a:srgbClr val="003865"/>
                </a:solidFill>
                <a:latin typeface="Arial Bold"/>
                <a:ea typeface="Arial Bold"/>
                <a:cs typeface="Arial Bold"/>
                <a:sym typeface="Arial Bold"/>
              </a:rPr>
              <a:t>calculate_probability() function</a:t>
            </a:r>
            <a:r>
              <a:rPr lang="en-US" sz="2100">
                <a:solidFill>
                  <a:srgbClr val="003865"/>
                </a:solidFill>
                <a:latin typeface="Arial"/>
                <a:ea typeface="Arial"/>
                <a:cs typeface="Arial"/>
                <a:sym typeface="Arial"/>
              </a:rPr>
              <a:t> and returning the higher one.</a:t>
            </a:r>
          </a:p>
          <a:p>
            <a:pPr algn="ctr" marL="1046798" indent="-523399" lvl="1">
              <a:lnSpc>
                <a:spcPts val="2897"/>
              </a:lnSpc>
            </a:pPr>
          </a:p>
        </p:txBody>
      </p:sp>
      <p:sp>
        <p:nvSpPr>
          <p:cNvPr name="Freeform 5" id="5"/>
          <p:cNvSpPr/>
          <p:nvPr/>
        </p:nvSpPr>
        <p:spPr>
          <a:xfrm flipH="false" flipV="false" rot="0">
            <a:off x="1676724" y="4349460"/>
            <a:ext cx="7182564" cy="590175"/>
          </a:xfrm>
          <a:custGeom>
            <a:avLst/>
            <a:gdLst/>
            <a:ahLst/>
            <a:cxnLst/>
            <a:rect r="r" b="b" t="t" l="l"/>
            <a:pathLst>
              <a:path h="590175" w="7182564">
                <a:moveTo>
                  <a:pt x="0" y="0"/>
                </a:moveTo>
                <a:lnTo>
                  <a:pt x="7182565" y="0"/>
                </a:lnTo>
                <a:lnTo>
                  <a:pt x="7182565" y="590175"/>
                </a:lnTo>
                <a:lnTo>
                  <a:pt x="0" y="590175"/>
                </a:lnTo>
                <a:lnTo>
                  <a:pt x="0" y="0"/>
                </a:lnTo>
                <a:close/>
              </a:path>
            </a:pathLst>
          </a:custGeom>
          <a:blipFill>
            <a:blip r:embed="rId5"/>
            <a:stretch>
              <a:fillRect l="0" t="0" r="0" b="0"/>
            </a:stretch>
          </a:blipFill>
        </p:spPr>
      </p:sp>
      <p:sp>
        <p:nvSpPr>
          <p:cNvPr name="TextBox 6" id="6"/>
          <p:cNvSpPr txBox="true"/>
          <p:nvPr/>
        </p:nvSpPr>
        <p:spPr>
          <a:xfrm rot="0">
            <a:off x="3853184" y="373502"/>
            <a:ext cx="13633500" cy="1816608"/>
          </a:xfrm>
          <a:prstGeom prst="rect">
            <a:avLst/>
          </a:prstGeom>
        </p:spPr>
        <p:txBody>
          <a:bodyPr anchor="t" rtlCol="false" tIns="0" lIns="0" bIns="0" rIns="0">
            <a:spAutoFit/>
          </a:bodyPr>
          <a:lstStyle/>
          <a:p>
            <a:pPr algn="l">
              <a:lnSpc>
                <a:spcPts val="4536"/>
              </a:lnSpc>
            </a:pPr>
            <a:r>
              <a:rPr lang="en-US" b="true" sz="4200">
                <a:solidFill>
                  <a:srgbClr val="003865"/>
                </a:solidFill>
                <a:latin typeface="Arial Bold"/>
                <a:ea typeface="Arial Bold"/>
                <a:cs typeface="Arial Bold"/>
                <a:sym typeface="Arial Bold"/>
              </a:rPr>
              <a:t>Implementation of Naive Bayes Model (Easy mode):</a:t>
            </a:r>
          </a:p>
          <a:p>
            <a:pPr algn="l">
              <a:lnSpc>
                <a:spcPts val="4536"/>
              </a:lnSpc>
            </a:pPr>
            <a:r>
              <a:rPr lang="en-US" b="true" sz="4200">
                <a:solidFill>
                  <a:srgbClr val="003865"/>
                </a:solidFill>
                <a:latin typeface="Arial Bold"/>
                <a:ea typeface="Arial Bold"/>
                <a:cs typeface="Arial Bold"/>
                <a:sym typeface="Arial Bold"/>
              </a:rPr>
              <a:t>Calculation of </a:t>
            </a:r>
            <a:r>
              <a:rPr lang="en-US" b="true" sz="4200" i="true">
                <a:solidFill>
                  <a:srgbClr val="003865"/>
                </a:solidFill>
                <a:latin typeface="Arial Bold Italics"/>
                <a:ea typeface="Arial Bold Italics"/>
                <a:cs typeface="Arial Bold Italics"/>
                <a:sym typeface="Arial Bold Italics"/>
              </a:rPr>
              <a:t>Posterior Probability +</a:t>
            </a:r>
          </a:p>
          <a:p>
            <a:pPr algn="l">
              <a:lnSpc>
                <a:spcPts val="4536"/>
              </a:lnSpc>
            </a:pPr>
            <a:r>
              <a:rPr lang="en-US" b="true" sz="4200">
                <a:solidFill>
                  <a:srgbClr val="003865"/>
                </a:solidFill>
                <a:latin typeface="Arial Bold"/>
                <a:ea typeface="Arial Bold"/>
                <a:cs typeface="Arial Bold"/>
                <a:sym typeface="Arial Bold"/>
              </a:rPr>
              <a:t>and Outcome</a:t>
            </a:r>
          </a:p>
        </p:txBody>
      </p:sp>
      <p:grpSp>
        <p:nvGrpSpPr>
          <p:cNvPr name="Group 7" id="7"/>
          <p:cNvGrpSpPr/>
          <p:nvPr/>
        </p:nvGrpSpPr>
        <p:grpSpPr>
          <a:xfrm rot="0">
            <a:off x="14858541" y="206428"/>
            <a:ext cx="3291840" cy="3291840"/>
            <a:chOff x="0" y="0"/>
            <a:chExt cx="6350000" cy="6350000"/>
          </a:xfrm>
        </p:grpSpPr>
        <p:sp>
          <p:nvSpPr>
            <p:cNvPr name="Freeform 8" id="8"/>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4" t="0" r="-2204"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grpSp>
        <p:nvGrpSpPr>
          <p:cNvPr name="Group 4" id="4"/>
          <p:cNvGrpSpPr/>
          <p:nvPr/>
        </p:nvGrpSpPr>
        <p:grpSpPr>
          <a:xfrm rot="0">
            <a:off x="548640" y="6446520"/>
            <a:ext cx="3291840" cy="3291840"/>
            <a:chOff x="0" y="0"/>
            <a:chExt cx="6350000" cy="6350000"/>
          </a:xfrm>
        </p:grpSpPr>
        <p:sp>
          <p:nvSpPr>
            <p:cNvPr name="Freeform 5" id="5"/>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5"/>
              <a:stretch>
                <a:fillRect l="-38888" t="0" r="-38888" b="0"/>
              </a:stretch>
            </a:blipFill>
          </p:spPr>
        </p:sp>
      </p:grpSp>
      <p:sp>
        <p:nvSpPr>
          <p:cNvPr name="TextBox 6" id="6"/>
          <p:cNvSpPr txBox="true"/>
          <p:nvPr/>
        </p:nvSpPr>
        <p:spPr>
          <a:xfrm rot="0">
            <a:off x="3915279" y="693721"/>
            <a:ext cx="13633500" cy="1280050"/>
          </a:xfrm>
          <a:prstGeom prst="rect">
            <a:avLst/>
          </a:prstGeom>
        </p:spPr>
        <p:txBody>
          <a:bodyPr anchor="t" rtlCol="false" tIns="0" lIns="0" bIns="0" rIns="0">
            <a:spAutoFit/>
          </a:bodyPr>
          <a:lstStyle/>
          <a:p>
            <a:pPr algn="l">
              <a:lnSpc>
                <a:spcPts val="4536"/>
              </a:lnSpc>
            </a:pPr>
            <a:r>
              <a:rPr lang="en-US" b="true" sz="4200">
                <a:solidFill>
                  <a:srgbClr val="003865"/>
                </a:solidFill>
                <a:latin typeface="Arial Bold"/>
                <a:ea typeface="Arial Bold"/>
                <a:cs typeface="Arial Bold"/>
                <a:sym typeface="Arial Bold"/>
              </a:rPr>
              <a:t>Implementation of Naive Bayes Model (Easy mode):</a:t>
            </a:r>
          </a:p>
          <a:p>
            <a:pPr algn="l">
              <a:lnSpc>
                <a:spcPts val="4536"/>
              </a:lnSpc>
            </a:pPr>
            <a:r>
              <a:rPr lang="en-US" b="true" sz="4200">
                <a:solidFill>
                  <a:srgbClr val="003865"/>
                </a:solidFill>
                <a:latin typeface="Arial Bold"/>
                <a:ea typeface="Arial Bold"/>
                <a:cs typeface="Arial Bold"/>
                <a:sym typeface="Arial Bold"/>
              </a:rPr>
              <a:t>Application into the game</a:t>
            </a:r>
          </a:p>
        </p:txBody>
      </p:sp>
      <p:sp>
        <p:nvSpPr>
          <p:cNvPr name="TextBox 7" id="7"/>
          <p:cNvSpPr txBox="true"/>
          <p:nvPr/>
        </p:nvSpPr>
        <p:spPr>
          <a:xfrm rot="0">
            <a:off x="629625" y="2362677"/>
            <a:ext cx="17028750" cy="2775585"/>
          </a:xfrm>
          <a:prstGeom prst="rect">
            <a:avLst/>
          </a:prstGeom>
        </p:spPr>
        <p:txBody>
          <a:bodyPr anchor="t" rtlCol="false" tIns="0" lIns="0" bIns="0" rIns="0">
            <a:spAutoFit/>
          </a:bodyPr>
          <a:lstStyle/>
          <a:p>
            <a:pPr algn="l" marL="586740" indent="-293370" lvl="1">
              <a:lnSpc>
                <a:spcPts val="3600"/>
              </a:lnSpc>
              <a:buFont typeface="Arial"/>
              <a:buChar char="•"/>
            </a:pPr>
            <a:r>
              <a:rPr lang="en-US" b="true" sz="2400">
                <a:solidFill>
                  <a:srgbClr val="003865"/>
                </a:solidFill>
                <a:latin typeface="Arial Bold"/>
                <a:ea typeface="Arial Bold"/>
                <a:cs typeface="Arial Bold"/>
                <a:sym typeface="Arial Bold"/>
              </a:rPr>
              <a:t>predict_move() function : </a:t>
            </a:r>
            <a:r>
              <a:rPr lang="en-US" sz="2400">
                <a:solidFill>
                  <a:srgbClr val="003865"/>
                </a:solidFill>
                <a:latin typeface="Arial"/>
                <a:ea typeface="Arial"/>
                <a:cs typeface="Arial"/>
                <a:sym typeface="Arial"/>
              </a:rPr>
              <a:t> Play the game against players </a:t>
            </a:r>
          </a:p>
          <a:p>
            <a:pPr algn="l" marL="1196340" indent="-398780" lvl="2">
              <a:lnSpc>
                <a:spcPts val="3600"/>
              </a:lnSpc>
              <a:buAutoNum type="alphaLcPeriod" startAt="1"/>
            </a:pPr>
            <a:r>
              <a:rPr lang="en-US" sz="2400">
                <a:solidFill>
                  <a:srgbClr val="003865"/>
                </a:solidFill>
                <a:latin typeface="Arial"/>
                <a:ea typeface="Arial"/>
                <a:cs typeface="Arial"/>
                <a:sym typeface="Arial"/>
              </a:rPr>
              <a:t>T</a:t>
            </a:r>
            <a:r>
              <a:rPr lang="en-US" sz="2400">
                <a:solidFill>
                  <a:srgbClr val="003865"/>
                </a:solidFill>
                <a:latin typeface="Arial"/>
                <a:ea typeface="Arial"/>
                <a:cs typeface="Arial"/>
                <a:sym typeface="Arial"/>
              </a:rPr>
              <a:t>akes in the current state of the game, the current board layout</a:t>
            </a:r>
          </a:p>
          <a:p>
            <a:pPr algn="l" marL="1196340" indent="-398780" lvl="2">
              <a:lnSpc>
                <a:spcPts val="3600"/>
              </a:lnSpc>
              <a:buAutoNum type="alphaLcPeriod" startAt="1"/>
            </a:pPr>
            <a:r>
              <a:rPr lang="en-US" sz="2400">
                <a:solidFill>
                  <a:srgbClr val="003865"/>
                </a:solidFill>
                <a:latin typeface="Arial"/>
                <a:ea typeface="Arial"/>
                <a:cs typeface="Arial"/>
                <a:sym typeface="Arial"/>
              </a:rPr>
              <a:t>Simulates a move separately in every available(blank) spot and calculates the probability of winning with that respective move. Passing the “positive” argument into the </a:t>
            </a:r>
            <a:r>
              <a:rPr lang="en-US" b="true" sz="2400">
                <a:solidFill>
                  <a:srgbClr val="003865"/>
                </a:solidFill>
                <a:latin typeface="Arial Bold"/>
                <a:ea typeface="Arial Bold"/>
                <a:cs typeface="Arial Bold"/>
                <a:sym typeface="Arial Bold"/>
              </a:rPr>
              <a:t>calculate_probability() function</a:t>
            </a:r>
            <a:r>
              <a:rPr lang="en-US" sz="2400">
                <a:solidFill>
                  <a:srgbClr val="003865"/>
                </a:solidFill>
                <a:latin typeface="Arial"/>
                <a:ea typeface="Arial"/>
                <a:cs typeface="Arial"/>
                <a:sym typeface="Arial"/>
              </a:rPr>
              <a:t>.</a:t>
            </a:r>
          </a:p>
          <a:p>
            <a:pPr algn="l" marL="1196340" indent="-398780" lvl="2">
              <a:lnSpc>
                <a:spcPts val="3600"/>
              </a:lnSpc>
              <a:buAutoNum type="alphaLcPeriod" startAt="1"/>
            </a:pPr>
            <a:r>
              <a:rPr lang="en-US" sz="2400">
                <a:solidFill>
                  <a:srgbClr val="003865"/>
                </a:solidFill>
                <a:latin typeface="Arial"/>
                <a:ea typeface="Arial"/>
                <a:cs typeface="Arial"/>
                <a:sym typeface="Arial"/>
              </a:rPr>
              <a:t>Loops through every calculated probability of winning</a:t>
            </a:r>
          </a:p>
          <a:p>
            <a:pPr algn="l" marL="1196340" indent="-398780" lvl="2">
              <a:lnSpc>
                <a:spcPts val="3600"/>
              </a:lnSpc>
              <a:buAutoNum type="alphaLcPeriod" startAt="1"/>
            </a:pPr>
            <a:r>
              <a:rPr lang="en-US" sz="2400">
                <a:solidFill>
                  <a:srgbClr val="003865"/>
                </a:solidFill>
                <a:latin typeface="Arial"/>
                <a:ea typeface="Arial"/>
                <a:cs typeface="Arial"/>
                <a:sym typeface="Arial"/>
              </a:rPr>
              <a:t>Returns (play) the move that results in the highest probability.</a:t>
            </a:r>
          </a:p>
        </p:txBody>
      </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4" t="0" r="-2204"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4" id="4"/>
          <p:cNvSpPr txBox="true"/>
          <p:nvPr/>
        </p:nvSpPr>
        <p:spPr>
          <a:xfrm rot="0">
            <a:off x="3915279" y="693721"/>
            <a:ext cx="13633500" cy="1280050"/>
          </a:xfrm>
          <a:prstGeom prst="rect">
            <a:avLst/>
          </a:prstGeom>
        </p:spPr>
        <p:txBody>
          <a:bodyPr anchor="t" rtlCol="false" tIns="0" lIns="0" bIns="0" rIns="0">
            <a:spAutoFit/>
          </a:bodyPr>
          <a:lstStyle/>
          <a:p>
            <a:pPr algn="l">
              <a:lnSpc>
                <a:spcPts val="4536"/>
              </a:lnSpc>
            </a:pPr>
            <a:r>
              <a:rPr lang="en-US" b="true" sz="4200">
                <a:solidFill>
                  <a:srgbClr val="003865"/>
                </a:solidFill>
                <a:latin typeface="Arial Bold"/>
                <a:ea typeface="Arial Bold"/>
                <a:cs typeface="Arial Bold"/>
                <a:sym typeface="Arial Bold"/>
              </a:rPr>
              <a:t>Implementation of Naive Bayes Model (Easy mode):</a:t>
            </a:r>
          </a:p>
          <a:p>
            <a:pPr algn="l">
              <a:lnSpc>
                <a:spcPts val="4536"/>
              </a:lnSpc>
            </a:pPr>
            <a:r>
              <a:rPr lang="en-US" b="true" sz="4200">
                <a:solidFill>
                  <a:srgbClr val="003865"/>
                </a:solidFill>
                <a:latin typeface="Arial Bold"/>
                <a:ea typeface="Arial Bold"/>
                <a:cs typeface="Arial Bold"/>
                <a:sym typeface="Arial Bold"/>
              </a:rPr>
              <a:t>Application into the game</a:t>
            </a:r>
          </a:p>
        </p:txBody>
      </p:sp>
      <p:grpSp>
        <p:nvGrpSpPr>
          <p:cNvPr name="Group 5" id="5"/>
          <p:cNvGrpSpPr/>
          <p:nvPr/>
        </p:nvGrpSpPr>
        <p:grpSpPr>
          <a:xfrm rot="0">
            <a:off x="14996160" y="0"/>
            <a:ext cx="3291840" cy="3291840"/>
            <a:chOff x="0" y="0"/>
            <a:chExt cx="6350000" cy="6350000"/>
          </a:xfrm>
        </p:grpSpPr>
        <p:sp>
          <p:nvSpPr>
            <p:cNvPr name="Freeform 6" id="6"/>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5"/>
              <a:stretch>
                <a:fillRect l="-38888" t="0" r="-38888" b="0"/>
              </a:stretch>
            </a:blipFill>
          </p:spPr>
        </p:sp>
      </p:grpSp>
      <p:sp>
        <p:nvSpPr>
          <p:cNvPr name="TextBox 7" id="7"/>
          <p:cNvSpPr txBox="true"/>
          <p:nvPr/>
        </p:nvSpPr>
        <p:spPr>
          <a:xfrm rot="0">
            <a:off x="629625" y="2362677"/>
            <a:ext cx="17028750" cy="6890385"/>
          </a:xfrm>
          <a:prstGeom prst="rect">
            <a:avLst/>
          </a:prstGeom>
        </p:spPr>
        <p:txBody>
          <a:bodyPr anchor="t" rtlCol="false" tIns="0" lIns="0" bIns="0" rIns="0">
            <a:spAutoFit/>
          </a:bodyPr>
          <a:lstStyle/>
          <a:p>
            <a:pPr algn="l" marL="586740" indent="-293370" lvl="1">
              <a:lnSpc>
                <a:spcPts val="3600"/>
              </a:lnSpc>
              <a:buFont typeface="Arial"/>
              <a:buChar char="•"/>
            </a:pPr>
            <a:r>
              <a:rPr lang="en-US" sz="2400">
                <a:solidFill>
                  <a:srgbClr val="003865"/>
                </a:solidFill>
                <a:latin typeface="Arial"/>
                <a:ea typeface="Arial"/>
                <a:cs typeface="Arial"/>
                <a:sym typeface="Arial"/>
              </a:rPr>
              <a:t>The </a:t>
            </a:r>
            <a:r>
              <a:rPr lang="en-US" b="true" sz="2400">
                <a:solidFill>
                  <a:srgbClr val="003865"/>
                </a:solidFill>
                <a:latin typeface="Arial Bold"/>
                <a:ea typeface="Arial Bold"/>
                <a:cs typeface="Arial Bold"/>
                <a:sym typeface="Arial Bold"/>
              </a:rPr>
              <a:t>predict_move() function</a:t>
            </a:r>
            <a:r>
              <a:rPr lang="en-US" sz="2400">
                <a:solidFill>
                  <a:srgbClr val="003865"/>
                </a:solidFill>
                <a:latin typeface="Arial"/>
                <a:ea typeface="Arial"/>
                <a:cs typeface="Arial"/>
                <a:sym typeface="Arial"/>
              </a:rPr>
              <a:t> simulates the game board as a string. For eg </a:t>
            </a:r>
            <a:r>
              <a:rPr lang="en-US" b="true" sz="2400">
                <a:solidFill>
                  <a:srgbClr val="003865"/>
                </a:solidFill>
                <a:latin typeface="Arial Bold"/>
                <a:ea typeface="Arial Bold"/>
                <a:cs typeface="Arial Bold"/>
                <a:sym typeface="Arial Bold"/>
              </a:rPr>
              <a:t>“obxxoxbbo”.</a:t>
            </a:r>
          </a:p>
          <a:p>
            <a:pPr algn="l">
              <a:lnSpc>
                <a:spcPts val="3600"/>
              </a:lnSpc>
            </a:pPr>
            <a:r>
              <a:rPr lang="en-US" sz="2400">
                <a:solidFill>
                  <a:srgbClr val="003865"/>
                </a:solidFill>
                <a:latin typeface="Arial"/>
                <a:ea typeface="Arial"/>
                <a:cs typeface="Arial"/>
                <a:sym typeface="Arial"/>
              </a:rPr>
              <a:t>Leftmost character =&gt; position 1, rightmost =&gt; position 9.</a:t>
            </a:r>
          </a:p>
          <a:p>
            <a:pPr algn="l">
              <a:lnSpc>
                <a:spcPts val="3600"/>
              </a:lnSpc>
            </a:pPr>
            <a:r>
              <a:rPr lang="en-US" sz="2400">
                <a:solidFill>
                  <a:srgbClr val="003865"/>
                </a:solidFill>
                <a:latin typeface="Arial"/>
                <a:ea typeface="Arial"/>
                <a:cs typeface="Arial"/>
                <a:sym typeface="Arial"/>
              </a:rPr>
              <a:t>After predicting the best move, it will arrive at an integer (0-8) representing one of the positions on the board.</a:t>
            </a:r>
          </a:p>
          <a:p>
            <a:pPr algn="l" marL="586740" indent="-293370" lvl="1">
              <a:lnSpc>
                <a:spcPts val="3600"/>
              </a:lnSpc>
              <a:buFont typeface="Arial"/>
              <a:buChar char="•"/>
            </a:pPr>
            <a:r>
              <a:rPr lang="en-US" sz="2400">
                <a:solidFill>
                  <a:srgbClr val="003865"/>
                </a:solidFill>
                <a:latin typeface="Arial"/>
                <a:ea typeface="Arial"/>
                <a:cs typeface="Arial"/>
                <a:sym typeface="Arial"/>
              </a:rPr>
              <a:t>However, the GUI reads and writes the board as an array. Such as, </a:t>
            </a:r>
            <a:r>
              <a:rPr lang="en-US" b="true" sz="2400">
                <a:solidFill>
                  <a:srgbClr val="003865"/>
                </a:solidFill>
                <a:latin typeface="Arial Bold"/>
                <a:ea typeface="Arial Bold"/>
                <a:cs typeface="Arial Bold"/>
                <a:sym typeface="Arial Bold"/>
              </a:rPr>
              <a:t>[‘o’ , ‘b’ , ‘x’]</a:t>
            </a:r>
          </a:p>
          <a:p>
            <a:pPr algn="ctr" marL="4145280" indent="-2072640" lvl="1">
              <a:lnSpc>
                <a:spcPts val="3600"/>
              </a:lnSpc>
            </a:pPr>
            <a:r>
              <a:rPr lang="en-US" b="true" sz="2400">
                <a:solidFill>
                  <a:srgbClr val="003865"/>
                </a:solidFill>
                <a:latin typeface="Arial Bold"/>
                <a:ea typeface="Arial Bold"/>
                <a:cs typeface="Arial Bold"/>
                <a:sym typeface="Arial Bold"/>
              </a:rPr>
              <a:t> </a:t>
            </a:r>
            <a:r>
              <a:rPr lang="en-US" b="true" sz="2400">
                <a:solidFill>
                  <a:srgbClr val="003865"/>
                </a:solidFill>
                <a:latin typeface="Arial Bold"/>
                <a:ea typeface="Arial Bold"/>
                <a:cs typeface="Arial Bold"/>
                <a:sym typeface="Arial Bold"/>
              </a:rPr>
              <a:t>[‘x’ , ‘o’ , ‘x’]</a:t>
            </a:r>
          </a:p>
          <a:p>
            <a:pPr algn="ctr">
              <a:lnSpc>
                <a:spcPts val="3600"/>
              </a:lnSpc>
            </a:pPr>
            <a:r>
              <a:rPr lang="en-US" b="true" sz="2400">
                <a:solidFill>
                  <a:srgbClr val="003865"/>
                </a:solidFill>
                <a:latin typeface="Arial Bold"/>
                <a:ea typeface="Arial Bold"/>
                <a:cs typeface="Arial Bold"/>
                <a:sym typeface="Arial Bold"/>
              </a:rPr>
              <a:t> </a:t>
            </a:r>
            <a:r>
              <a:rPr lang="en-US" b="true" sz="2400">
                <a:solidFill>
                  <a:srgbClr val="003865"/>
                </a:solidFill>
                <a:latin typeface="Arial Bold"/>
                <a:ea typeface="Arial Bold"/>
                <a:cs typeface="Arial Bold"/>
                <a:sym typeface="Arial Bold"/>
              </a:rPr>
              <a:t>[‘b’ , ‘b’ , ‘o’]</a:t>
            </a:r>
          </a:p>
          <a:p>
            <a:pPr algn="l" marL="4145280" indent="-2072640" lvl="1">
              <a:lnSpc>
                <a:spcPts val="3600"/>
              </a:lnSpc>
            </a:pPr>
          </a:p>
          <a:p>
            <a:pPr algn="l" marL="586740" indent="-293370" lvl="1">
              <a:lnSpc>
                <a:spcPts val="3600"/>
              </a:lnSpc>
              <a:buFont typeface="Arial"/>
              <a:buChar char="•"/>
            </a:pPr>
            <a:r>
              <a:rPr lang="en-US" sz="2400">
                <a:solidFill>
                  <a:srgbClr val="003865"/>
                </a:solidFill>
                <a:latin typeface="Arial"/>
                <a:ea typeface="Arial"/>
                <a:cs typeface="Arial"/>
                <a:sym typeface="Arial"/>
              </a:rPr>
              <a:t>To a</a:t>
            </a:r>
            <a:r>
              <a:rPr lang="en-US" sz="2400">
                <a:solidFill>
                  <a:srgbClr val="003865"/>
                </a:solidFill>
                <a:latin typeface="Arial"/>
                <a:ea typeface="Arial"/>
                <a:cs typeface="Arial"/>
                <a:sym typeface="Arial"/>
              </a:rPr>
              <a:t>ccess position 7 on the board, need to return two values (2,0), representing the indexes of the row and column of the array respectively.</a:t>
            </a:r>
          </a:p>
          <a:p>
            <a:pPr algn="l" marL="586740" indent="-293370" lvl="1">
              <a:lnSpc>
                <a:spcPts val="3600"/>
              </a:lnSpc>
              <a:buFont typeface="Arial"/>
              <a:buChar char="•"/>
            </a:pPr>
            <a:r>
              <a:rPr lang="en-US" sz="2400">
                <a:solidFill>
                  <a:srgbClr val="003865"/>
                </a:solidFill>
                <a:latin typeface="Arial"/>
                <a:ea typeface="Arial"/>
                <a:cs typeface="Arial"/>
                <a:sym typeface="Arial"/>
              </a:rPr>
              <a:t>Hence, created a loop to read in the board from the GUI and convert it into a string, so then the function can simulate the moves and get the best move.</a:t>
            </a:r>
          </a:p>
          <a:p>
            <a:pPr algn="l" marL="586740" indent="-293370" lvl="1">
              <a:lnSpc>
                <a:spcPts val="3600"/>
              </a:lnSpc>
              <a:buFont typeface="Arial"/>
              <a:buChar char="•"/>
            </a:pPr>
            <a:r>
              <a:rPr lang="en-US" sz="2400">
                <a:solidFill>
                  <a:srgbClr val="003865"/>
                </a:solidFill>
                <a:latin typeface="Arial"/>
                <a:ea typeface="Arial"/>
                <a:cs typeface="Arial"/>
                <a:sym typeface="Arial"/>
              </a:rPr>
              <a:t>Then call the </a:t>
            </a:r>
            <a:r>
              <a:rPr lang="en-US" b="true" sz="2400">
                <a:solidFill>
                  <a:srgbClr val="003865"/>
                </a:solidFill>
                <a:latin typeface="Arial Bold"/>
                <a:ea typeface="Arial Bold"/>
                <a:cs typeface="Arial Bold"/>
                <a:sym typeface="Arial Bold"/>
              </a:rPr>
              <a:t>divide() function </a:t>
            </a:r>
            <a:r>
              <a:rPr lang="en-US" sz="2400">
                <a:solidFill>
                  <a:srgbClr val="003865"/>
                </a:solidFill>
                <a:latin typeface="Arial"/>
                <a:ea typeface="Arial"/>
                <a:cs typeface="Arial"/>
                <a:sym typeface="Arial"/>
              </a:rPr>
              <a:t>to convert the best move integer into the row and column indexes of the board.</a:t>
            </a:r>
          </a:p>
          <a:p>
            <a:pPr algn="l" marL="586740" indent="-293370" lvl="1">
              <a:lnSpc>
                <a:spcPts val="3600"/>
              </a:lnSpc>
              <a:buFont typeface="Arial"/>
              <a:buChar char="•"/>
            </a:pPr>
            <a:r>
              <a:rPr lang="en-US" sz="2400">
                <a:solidFill>
                  <a:srgbClr val="003865"/>
                </a:solidFill>
                <a:latin typeface="Arial"/>
                <a:ea typeface="Arial"/>
                <a:cs typeface="Arial"/>
                <a:sym typeface="Arial"/>
              </a:rPr>
              <a:t>Return the indexes to the backend to play the move</a:t>
            </a:r>
          </a:p>
          <a:p>
            <a:pPr algn="l" marL="586740" indent="-293370" lvl="1">
              <a:lnSpc>
                <a:spcPts val="3600"/>
              </a:lnSpc>
              <a:buFont typeface="Arial"/>
              <a:buChar char="•"/>
            </a:pPr>
            <a:r>
              <a:rPr lang="en-US" sz="2400">
                <a:solidFill>
                  <a:srgbClr val="003865"/>
                </a:solidFill>
                <a:latin typeface="Arial"/>
                <a:ea typeface="Arial"/>
                <a:cs typeface="Arial"/>
                <a:sym typeface="Arial"/>
              </a:rPr>
              <a:t>Therefore, successfully implementing the trained Naive Bayes model into the game</a:t>
            </a:r>
          </a:p>
          <a:p>
            <a:pPr algn="l" marL="586740" indent="-293370" lvl="1">
              <a:lnSpc>
                <a:spcPts val="3600"/>
              </a:lnSpc>
            </a:pPr>
          </a:p>
        </p:txBody>
      </p:sp>
    </p:spTree>
  </p:cSld>
  <p:clrMapOvr>
    <a:masterClrMapping/>
  </p:clrMapOvr>
  <p:transition spd="slow">
    <p:push dir="l"/>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4" t="0" r="-2204"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4" id="4"/>
          <p:cNvSpPr txBox="true"/>
          <p:nvPr/>
        </p:nvSpPr>
        <p:spPr>
          <a:xfrm rot="0">
            <a:off x="520050" y="2381727"/>
            <a:ext cx="17028750" cy="2223516"/>
          </a:xfrm>
          <a:prstGeom prst="rect">
            <a:avLst/>
          </a:prstGeom>
        </p:spPr>
        <p:txBody>
          <a:bodyPr anchor="t" rtlCol="false" tIns="0" lIns="0" bIns="0" rIns="0">
            <a:spAutoFit/>
          </a:bodyPr>
          <a:lstStyle/>
          <a:p>
            <a:pPr algn="l" marL="660082" indent="-330041" lvl="1">
              <a:lnSpc>
                <a:spcPts val="3726"/>
              </a:lnSpc>
              <a:buFont typeface="Arial"/>
              <a:buChar char="•"/>
            </a:pPr>
            <a:r>
              <a:rPr lang="en-US" sz="2700">
                <a:solidFill>
                  <a:srgbClr val="003865"/>
                </a:solidFill>
                <a:latin typeface="Arial"/>
                <a:ea typeface="Arial"/>
                <a:cs typeface="Arial"/>
                <a:sym typeface="Arial"/>
              </a:rPr>
              <a:t>Board</a:t>
            </a:r>
            <a:r>
              <a:rPr lang="en-US" sz="2700">
                <a:solidFill>
                  <a:srgbClr val="003865"/>
                </a:solidFill>
                <a:latin typeface="Arial"/>
                <a:ea typeface="Arial"/>
                <a:cs typeface="Arial"/>
                <a:sym typeface="Arial"/>
              </a:rPr>
              <a:t> conversion</a:t>
            </a:r>
          </a:p>
          <a:p>
            <a:pPr algn="l" marL="660082" indent="-330041" lvl="1">
              <a:lnSpc>
                <a:spcPts val="3726"/>
              </a:lnSpc>
            </a:pPr>
            <a:r>
              <a:rPr lang="en-US" sz="2700" u="sng">
                <a:solidFill>
                  <a:srgbClr val="003865"/>
                </a:solidFill>
                <a:latin typeface="Arial"/>
                <a:ea typeface="Arial"/>
                <a:cs typeface="Arial"/>
                <a:sym typeface="Arial"/>
              </a:rPr>
              <a:t>Current board layout (GUI)						</a:t>
            </a:r>
            <a:r>
              <a:rPr lang="en-US" sz="2700">
                <a:solidFill>
                  <a:srgbClr val="003865"/>
                </a:solidFill>
                <a:latin typeface="Arial"/>
                <a:ea typeface="Arial"/>
                <a:cs typeface="Arial"/>
                <a:sym typeface="Arial"/>
              </a:rPr>
              <a:t>           </a:t>
            </a:r>
            <a:r>
              <a:rPr lang="en-US" sz="2700" u="sng">
                <a:solidFill>
                  <a:srgbClr val="003865"/>
                </a:solidFill>
                <a:latin typeface="Arial"/>
                <a:ea typeface="Arial"/>
                <a:cs typeface="Arial"/>
                <a:sym typeface="Arial"/>
              </a:rPr>
              <a:t>Conversion of grid to string</a:t>
            </a:r>
          </a:p>
          <a:p>
            <a:pPr algn="l" marL="880110" indent="-440055" lvl="1">
              <a:lnSpc>
                <a:spcPts val="4967"/>
              </a:lnSpc>
            </a:pPr>
          </a:p>
          <a:p>
            <a:pPr algn="l" marL="880110" indent="-440055" lvl="1">
              <a:lnSpc>
                <a:spcPts val="4967"/>
              </a:lnSpc>
            </a:pPr>
          </a:p>
        </p:txBody>
      </p:sp>
      <p:sp>
        <p:nvSpPr>
          <p:cNvPr name="Freeform 5" id="5"/>
          <p:cNvSpPr/>
          <p:nvPr/>
        </p:nvSpPr>
        <p:spPr>
          <a:xfrm flipH="false" flipV="false" rot="0">
            <a:off x="1181475" y="3655538"/>
            <a:ext cx="5219212" cy="5497800"/>
          </a:xfrm>
          <a:custGeom>
            <a:avLst/>
            <a:gdLst/>
            <a:ahLst/>
            <a:cxnLst/>
            <a:rect r="r" b="b" t="t" l="l"/>
            <a:pathLst>
              <a:path h="5497800" w="5219212">
                <a:moveTo>
                  <a:pt x="0" y="0"/>
                </a:moveTo>
                <a:lnTo>
                  <a:pt x="5219213" y="0"/>
                </a:lnTo>
                <a:lnTo>
                  <a:pt x="5219213" y="5497800"/>
                </a:lnTo>
                <a:lnTo>
                  <a:pt x="0" y="5497800"/>
                </a:lnTo>
                <a:lnTo>
                  <a:pt x="0" y="0"/>
                </a:lnTo>
                <a:close/>
              </a:path>
            </a:pathLst>
          </a:custGeom>
          <a:blipFill>
            <a:blip r:embed="rId5"/>
            <a:stretch>
              <a:fillRect l="0" t="-64" r="0" b="-64"/>
            </a:stretch>
          </a:blipFill>
        </p:spPr>
      </p:sp>
      <p:sp>
        <p:nvSpPr>
          <p:cNvPr name="Freeform 6" id="6"/>
          <p:cNvSpPr/>
          <p:nvPr/>
        </p:nvSpPr>
        <p:spPr>
          <a:xfrm flipH="false" flipV="false" rot="0">
            <a:off x="8347500" y="3583200"/>
            <a:ext cx="6302700" cy="2762550"/>
          </a:xfrm>
          <a:custGeom>
            <a:avLst/>
            <a:gdLst/>
            <a:ahLst/>
            <a:cxnLst/>
            <a:rect r="r" b="b" t="t" l="l"/>
            <a:pathLst>
              <a:path h="2762550" w="6302700">
                <a:moveTo>
                  <a:pt x="0" y="0"/>
                </a:moveTo>
                <a:lnTo>
                  <a:pt x="6302700" y="0"/>
                </a:lnTo>
                <a:lnTo>
                  <a:pt x="6302700" y="2762550"/>
                </a:lnTo>
                <a:lnTo>
                  <a:pt x="0" y="2762550"/>
                </a:lnTo>
                <a:lnTo>
                  <a:pt x="0" y="0"/>
                </a:lnTo>
                <a:close/>
              </a:path>
            </a:pathLst>
          </a:custGeom>
          <a:blipFill>
            <a:blip r:embed="rId6"/>
            <a:stretch>
              <a:fillRect l="-206" t="0" r="-206" b="0"/>
            </a:stretch>
          </a:blipFill>
        </p:spPr>
      </p:sp>
      <p:grpSp>
        <p:nvGrpSpPr>
          <p:cNvPr name="Group 7" id="7"/>
          <p:cNvGrpSpPr/>
          <p:nvPr/>
        </p:nvGrpSpPr>
        <p:grpSpPr>
          <a:xfrm rot="0">
            <a:off x="14996160" y="1423436"/>
            <a:ext cx="3291840" cy="3291840"/>
            <a:chOff x="0" y="0"/>
            <a:chExt cx="6350000" cy="6350000"/>
          </a:xfrm>
        </p:grpSpPr>
        <p:sp>
          <p:nvSpPr>
            <p:cNvPr name="Freeform 8" id="8"/>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7"/>
              <a:stretch>
                <a:fillRect l="-38888" t="0" r="-38888" b="0"/>
              </a:stretch>
            </a:blipFill>
          </p:spPr>
        </p:sp>
      </p:grpSp>
      <p:sp>
        <p:nvSpPr>
          <p:cNvPr name="TextBox 9" id="9"/>
          <p:cNvSpPr txBox="true"/>
          <p:nvPr/>
        </p:nvSpPr>
        <p:spPr>
          <a:xfrm rot="0">
            <a:off x="3915279" y="693721"/>
            <a:ext cx="13633500" cy="1280050"/>
          </a:xfrm>
          <a:prstGeom prst="rect">
            <a:avLst/>
          </a:prstGeom>
        </p:spPr>
        <p:txBody>
          <a:bodyPr anchor="t" rtlCol="false" tIns="0" lIns="0" bIns="0" rIns="0">
            <a:spAutoFit/>
          </a:bodyPr>
          <a:lstStyle/>
          <a:p>
            <a:pPr algn="l">
              <a:lnSpc>
                <a:spcPts val="4536"/>
              </a:lnSpc>
            </a:pPr>
            <a:r>
              <a:rPr lang="en-US" b="true" sz="4200">
                <a:solidFill>
                  <a:srgbClr val="003865"/>
                </a:solidFill>
                <a:latin typeface="Arial Bold"/>
                <a:ea typeface="Arial Bold"/>
                <a:cs typeface="Arial Bold"/>
                <a:sym typeface="Arial Bold"/>
              </a:rPr>
              <a:t>Implementation of Naive Bayes Model (Easy mode):</a:t>
            </a:r>
          </a:p>
          <a:p>
            <a:pPr algn="l">
              <a:lnSpc>
                <a:spcPts val="4536"/>
              </a:lnSpc>
            </a:pPr>
            <a:r>
              <a:rPr lang="en-US" b="true" sz="4200">
                <a:solidFill>
                  <a:srgbClr val="003865"/>
                </a:solidFill>
                <a:latin typeface="Arial Bold"/>
                <a:ea typeface="Arial Bold"/>
                <a:cs typeface="Arial Bold"/>
                <a:sym typeface="Arial Bold"/>
              </a:rPr>
              <a:t>Application into the game</a:t>
            </a:r>
          </a:p>
        </p:txBody>
      </p:sp>
      <p:sp>
        <p:nvSpPr>
          <p:cNvPr name="TextBox 10" id="10"/>
          <p:cNvSpPr txBox="true"/>
          <p:nvPr/>
        </p:nvSpPr>
        <p:spPr>
          <a:xfrm rot="0">
            <a:off x="8438925" y="6763912"/>
            <a:ext cx="8334750" cy="1757925"/>
          </a:xfrm>
          <a:prstGeom prst="rect">
            <a:avLst/>
          </a:prstGeom>
        </p:spPr>
        <p:txBody>
          <a:bodyPr anchor="t" rtlCol="false" tIns="0" lIns="0" bIns="0" rIns="0">
            <a:spAutoFit/>
          </a:bodyPr>
          <a:lstStyle/>
          <a:p>
            <a:pPr algn="l">
              <a:lnSpc>
                <a:spcPts val="2520"/>
              </a:lnSpc>
            </a:pPr>
            <a:r>
              <a:rPr lang="en-US" sz="2100" i="true">
                <a:solidFill>
                  <a:srgbClr val="003865"/>
                </a:solidFill>
                <a:latin typeface="Arial Italics"/>
                <a:ea typeface="Arial Italics"/>
                <a:cs typeface="Arial Italics"/>
                <a:sym typeface="Arial Italics"/>
              </a:rPr>
              <a:t>Note: Even though in position 2 there is a ‘b’ in the grid format but the GUI shows a move has been made there, it is because the loop only occurs when it is the AI’s turn to play but the move has not been made yet. The GUI shows the board after it made its move which is position 2</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2651226" y="975008"/>
            <a:ext cx="3291840" cy="3291840"/>
            <a:chOff x="0" y="0"/>
            <a:chExt cx="6350000" cy="6350000"/>
          </a:xfrm>
        </p:grpSpPr>
        <p:sp>
          <p:nvSpPr>
            <p:cNvPr name="Freeform 4" id="4"/>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4"/>
              <a:stretch>
                <a:fillRect l="-38888" t="0" r="-38888" b="0"/>
              </a:stretch>
            </a:blipFill>
          </p:spPr>
        </p:sp>
      </p:grpSp>
      <p:sp>
        <p:nvSpPr>
          <p:cNvPr name="TextBox 5" id="5"/>
          <p:cNvSpPr txBox="true"/>
          <p:nvPr/>
        </p:nvSpPr>
        <p:spPr>
          <a:xfrm rot="0">
            <a:off x="1486842" y="2214500"/>
            <a:ext cx="15314315" cy="7822565"/>
          </a:xfrm>
          <a:prstGeom prst="rect">
            <a:avLst/>
          </a:prstGeom>
        </p:spPr>
        <p:txBody>
          <a:bodyPr anchor="t" rtlCol="false" tIns="0" lIns="0" bIns="0" rIns="0">
            <a:spAutoFit/>
          </a:bodyPr>
          <a:lstStyle/>
          <a:p>
            <a:pPr algn="l" marL="648964" indent="-324482" lvl="1">
              <a:lnSpc>
                <a:spcPts val="3639"/>
              </a:lnSpc>
              <a:buFont typeface="Arial"/>
              <a:buChar char="•"/>
            </a:pPr>
            <a:r>
              <a:rPr lang="en-US" sz="2799">
                <a:solidFill>
                  <a:srgbClr val="003865"/>
                </a:solidFill>
                <a:latin typeface="Arial"/>
                <a:ea typeface="Arial"/>
                <a:cs typeface="Arial"/>
                <a:sym typeface="Arial"/>
              </a:rPr>
              <a:t>Primary</a:t>
            </a:r>
            <a:r>
              <a:rPr lang="en-US" sz="2799">
                <a:solidFill>
                  <a:srgbClr val="003865"/>
                </a:solidFill>
                <a:latin typeface="Arial"/>
                <a:ea typeface="Arial"/>
                <a:cs typeface="Arial"/>
                <a:sym typeface="Arial"/>
              </a:rPr>
              <a:t> Objective:</a:t>
            </a:r>
          </a:p>
          <a:p>
            <a:pPr algn="l" marL="1289038" indent="-429679" lvl="2">
              <a:lnSpc>
                <a:spcPts val="3639"/>
              </a:lnSpc>
              <a:buFont typeface="Arial"/>
              <a:buChar char="⚬"/>
            </a:pPr>
            <a:r>
              <a:rPr lang="en-US" sz="2799">
                <a:solidFill>
                  <a:srgbClr val="003865"/>
                </a:solidFill>
                <a:latin typeface="Arial"/>
                <a:ea typeface="Arial"/>
                <a:cs typeface="Arial"/>
                <a:sym typeface="Arial"/>
              </a:rPr>
              <a:t>To develop a 3x3 Tic-Tac-Toe game in C </a:t>
            </a:r>
          </a:p>
          <a:p>
            <a:pPr algn="l" marL="1289038" indent="-429679" lvl="2">
              <a:lnSpc>
                <a:spcPts val="3639"/>
              </a:lnSpc>
              <a:buFont typeface="Arial"/>
              <a:buChar char="⚬"/>
            </a:pPr>
            <a:r>
              <a:rPr lang="en-US" sz="2799">
                <a:solidFill>
                  <a:srgbClr val="003865"/>
                </a:solidFill>
                <a:latin typeface="Arial"/>
                <a:ea typeface="Arial"/>
                <a:cs typeface="Arial"/>
                <a:sym typeface="Arial"/>
              </a:rPr>
              <a:t>Incorporating ML/AI algorithms</a:t>
            </a:r>
          </a:p>
          <a:p>
            <a:pPr algn="l" marL="1289038" indent="-429679" lvl="2">
              <a:lnSpc>
                <a:spcPts val="3639"/>
              </a:lnSpc>
              <a:buFont typeface="Arial"/>
              <a:buChar char="⚬"/>
            </a:pPr>
            <a:r>
              <a:rPr lang="en-US" sz="2799">
                <a:solidFill>
                  <a:srgbClr val="003865"/>
                </a:solidFill>
                <a:latin typeface="Arial"/>
                <a:ea typeface="Arial"/>
                <a:cs typeface="Arial"/>
                <a:sym typeface="Arial"/>
              </a:rPr>
              <a:t>For a memory and power-limited IoT tablet</a:t>
            </a:r>
          </a:p>
          <a:p>
            <a:pPr algn="l" marL="1289038" indent="-429679" lvl="2">
              <a:lnSpc>
                <a:spcPts val="3639"/>
              </a:lnSpc>
              <a:buFont typeface="Arial"/>
              <a:buChar char="⚬"/>
            </a:pPr>
            <a:r>
              <a:rPr lang="en-US" sz="2799">
                <a:solidFill>
                  <a:srgbClr val="003865"/>
                </a:solidFill>
                <a:latin typeface="Arial"/>
                <a:ea typeface="Arial"/>
                <a:cs typeface="Arial"/>
                <a:sym typeface="Arial"/>
              </a:rPr>
              <a:t>Targets young children in a nursery childcare</a:t>
            </a:r>
          </a:p>
          <a:p>
            <a:pPr algn="l" marL="1289038" indent="-429679" lvl="2">
              <a:lnSpc>
                <a:spcPts val="3639"/>
              </a:lnSpc>
            </a:pPr>
          </a:p>
          <a:p>
            <a:pPr algn="l" marL="648964" indent="-324482" lvl="1">
              <a:lnSpc>
                <a:spcPts val="3639"/>
              </a:lnSpc>
              <a:buFont typeface="Arial"/>
              <a:buChar char="•"/>
            </a:pPr>
            <a:r>
              <a:rPr lang="en-US" sz="2799">
                <a:solidFill>
                  <a:srgbClr val="003865"/>
                </a:solidFill>
                <a:latin typeface="Arial"/>
                <a:ea typeface="Arial"/>
                <a:cs typeface="Arial"/>
                <a:sym typeface="Arial"/>
              </a:rPr>
              <a:t>A</a:t>
            </a:r>
            <a:r>
              <a:rPr lang="en-US" sz="2799">
                <a:solidFill>
                  <a:srgbClr val="003865"/>
                </a:solidFill>
                <a:latin typeface="Arial"/>
                <a:ea typeface="Arial"/>
                <a:cs typeface="Arial"/>
                <a:sym typeface="Arial"/>
              </a:rPr>
              <a:t>ims:</a:t>
            </a:r>
          </a:p>
          <a:p>
            <a:pPr algn="l" marL="1289038" indent="-429679" lvl="2">
              <a:lnSpc>
                <a:spcPts val="3639"/>
              </a:lnSpc>
              <a:buFont typeface="Arial"/>
              <a:buChar char="⚬"/>
            </a:pPr>
            <a:r>
              <a:rPr lang="en-US" sz="2799">
                <a:solidFill>
                  <a:srgbClr val="003865"/>
                </a:solidFill>
                <a:latin typeface="Arial"/>
                <a:ea typeface="Arial"/>
                <a:cs typeface="Arial"/>
                <a:sym typeface="Arial"/>
              </a:rPr>
              <a:t>Foster motor skills, social skills, and the early development of analytical thinking skills</a:t>
            </a:r>
          </a:p>
          <a:p>
            <a:pPr algn="l" marL="1289038" indent="-429679" lvl="2">
              <a:lnSpc>
                <a:spcPts val="3639"/>
              </a:lnSpc>
            </a:pPr>
          </a:p>
          <a:p>
            <a:pPr algn="l" marL="648964" indent="-324482" lvl="1">
              <a:lnSpc>
                <a:spcPts val="3639"/>
              </a:lnSpc>
              <a:buFont typeface="Arial"/>
              <a:buChar char="•"/>
            </a:pPr>
            <a:r>
              <a:rPr lang="en-US" sz="2799">
                <a:solidFill>
                  <a:srgbClr val="003865"/>
                </a:solidFill>
                <a:latin typeface="Arial"/>
                <a:ea typeface="Arial"/>
                <a:cs typeface="Arial"/>
                <a:sym typeface="Arial"/>
              </a:rPr>
              <a:t>Features:</a:t>
            </a:r>
          </a:p>
          <a:p>
            <a:pPr algn="l" marL="1289038" indent="-429679" lvl="2">
              <a:lnSpc>
                <a:spcPts val="3639"/>
              </a:lnSpc>
              <a:buFont typeface="Arial"/>
              <a:buChar char="⚬"/>
            </a:pPr>
            <a:r>
              <a:rPr lang="en-US" sz="2799">
                <a:solidFill>
                  <a:srgbClr val="003865"/>
                </a:solidFill>
                <a:latin typeface="Arial"/>
                <a:ea typeface="Arial"/>
                <a:cs typeface="Arial"/>
                <a:sym typeface="Arial"/>
              </a:rPr>
              <a:t>2 modes: a single-player and two-player mode </a:t>
            </a:r>
          </a:p>
          <a:p>
            <a:pPr algn="l" marL="1289038" indent="-429679" lvl="2">
              <a:lnSpc>
                <a:spcPts val="3639"/>
              </a:lnSpc>
              <a:buFont typeface="Arial"/>
              <a:buChar char="⚬"/>
            </a:pPr>
            <a:r>
              <a:rPr lang="en-US" sz="2799">
                <a:solidFill>
                  <a:srgbClr val="003865"/>
                </a:solidFill>
                <a:latin typeface="Arial"/>
                <a:ea typeface="Arial"/>
                <a:cs typeface="Arial"/>
                <a:sym typeface="Arial"/>
              </a:rPr>
              <a:t>3 difficulty levels: Easy, Medium, Hard</a:t>
            </a:r>
          </a:p>
          <a:p>
            <a:pPr algn="l" marL="1289038" indent="-429679" lvl="2">
              <a:lnSpc>
                <a:spcPts val="3639"/>
              </a:lnSpc>
              <a:buFont typeface="Arial"/>
              <a:buChar char="⚬"/>
            </a:pPr>
            <a:r>
              <a:rPr lang="en-US" sz="2799">
                <a:solidFill>
                  <a:srgbClr val="003865"/>
                </a:solidFill>
                <a:latin typeface="Arial"/>
                <a:ea typeface="Arial"/>
                <a:cs typeface="Arial"/>
                <a:sym typeface="Arial"/>
              </a:rPr>
              <a:t>AI designed with a level of imperfect playability (MiniMax, Naive Bayes &amp; Decision Tree)</a:t>
            </a:r>
          </a:p>
          <a:p>
            <a:pPr algn="l" marL="1289038" indent="-429679" lvl="2">
              <a:lnSpc>
                <a:spcPts val="3639"/>
              </a:lnSpc>
              <a:buFont typeface="Arial"/>
              <a:buChar char="⚬"/>
            </a:pPr>
            <a:r>
              <a:rPr lang="en-US" sz="2799">
                <a:solidFill>
                  <a:srgbClr val="003865"/>
                </a:solidFill>
                <a:latin typeface="Arial"/>
                <a:ea typeface="Arial"/>
                <a:cs typeface="Arial"/>
                <a:sym typeface="Arial"/>
              </a:rPr>
              <a:t>A user-friendly graphical user interface (GUI):</a:t>
            </a:r>
          </a:p>
          <a:p>
            <a:pPr algn="l" marL="1289038" indent="-429679" lvl="2">
              <a:lnSpc>
                <a:spcPts val="3639"/>
              </a:lnSpc>
            </a:pPr>
            <a:r>
              <a:rPr lang="en-US" sz="2799">
                <a:solidFill>
                  <a:srgbClr val="003865"/>
                </a:solidFill>
                <a:latin typeface="Arial"/>
                <a:ea typeface="Arial"/>
                <a:cs typeface="Arial"/>
                <a:sym typeface="Arial"/>
              </a:rPr>
              <a:t>→ distinctive player symbols, turn-taking, winner declarations, and catchy sounds</a:t>
            </a:r>
          </a:p>
          <a:p>
            <a:pPr algn="l" marL="1289038" indent="-429679" lvl="2">
              <a:lnSpc>
                <a:spcPts val="3639"/>
              </a:lnSpc>
              <a:buFont typeface="Arial"/>
              <a:buChar char="⚬"/>
            </a:pPr>
            <a:r>
              <a:rPr lang="en-US" sz="2799">
                <a:solidFill>
                  <a:srgbClr val="003865"/>
                </a:solidFill>
                <a:latin typeface="Arial"/>
                <a:ea typeface="Arial"/>
                <a:cs typeface="Arial"/>
                <a:sym typeface="Arial"/>
              </a:rPr>
              <a:t>A performance counter, tracking the wins for each difficulty mode</a:t>
            </a:r>
          </a:p>
          <a:p>
            <a:pPr algn="l" marL="1289038" indent="-429679" lvl="2">
              <a:lnSpc>
                <a:spcPts val="3639"/>
              </a:lnSpc>
              <a:buFont typeface="Arial"/>
              <a:buChar char="⚬"/>
            </a:pPr>
            <a:r>
              <a:rPr lang="en-US" sz="2799">
                <a:solidFill>
                  <a:srgbClr val="003865"/>
                </a:solidFill>
                <a:latin typeface="Arial"/>
                <a:ea typeface="Arial"/>
                <a:cs typeface="Arial"/>
                <a:sym typeface="Arial"/>
              </a:rPr>
              <a:t>Sounds and Animations</a:t>
            </a:r>
          </a:p>
        </p:txBody>
      </p:sp>
      <p:sp>
        <p:nvSpPr>
          <p:cNvPr name="TextBox 6" id="6"/>
          <p:cNvSpPr txBox="true"/>
          <p:nvPr/>
        </p:nvSpPr>
        <p:spPr>
          <a:xfrm rot="0">
            <a:off x="3915279" y="996942"/>
            <a:ext cx="13633500" cy="673608"/>
          </a:xfrm>
          <a:prstGeom prst="rect">
            <a:avLst/>
          </a:prstGeom>
        </p:spPr>
        <p:txBody>
          <a:bodyPr anchor="t" rtlCol="false" tIns="0" lIns="0" bIns="0" rIns="0">
            <a:spAutoFit/>
          </a:bodyPr>
          <a:lstStyle/>
          <a:p>
            <a:pPr algn="l">
              <a:lnSpc>
                <a:spcPts val="4536"/>
              </a:lnSpc>
            </a:pPr>
            <a:r>
              <a:rPr lang="en-US" b="true" sz="4200">
                <a:solidFill>
                  <a:srgbClr val="003865"/>
                </a:solidFill>
                <a:latin typeface="Arial Bold"/>
                <a:ea typeface="Arial Bold"/>
                <a:cs typeface="Arial Bold"/>
                <a:sym typeface="Arial Bold"/>
              </a:rPr>
              <a:t>Problem Definition</a:t>
            </a:r>
          </a:p>
        </p:txBody>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4" t="0" r="-2204"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4" id="4"/>
          <p:cNvSpPr txBox="true"/>
          <p:nvPr/>
        </p:nvSpPr>
        <p:spPr>
          <a:xfrm rot="0">
            <a:off x="520050" y="2381726"/>
            <a:ext cx="17028750" cy="7401925"/>
          </a:xfrm>
          <a:prstGeom prst="rect">
            <a:avLst/>
          </a:prstGeom>
        </p:spPr>
        <p:txBody>
          <a:bodyPr anchor="t" rtlCol="false" tIns="0" lIns="0" bIns="0" rIns="0">
            <a:spAutoFit/>
          </a:bodyPr>
          <a:lstStyle/>
          <a:p>
            <a:pPr algn="l" marL="660082" indent="-330041" lvl="1">
              <a:lnSpc>
                <a:spcPts val="3726"/>
              </a:lnSpc>
              <a:buFont typeface="Arial"/>
              <a:buChar char="•"/>
            </a:pPr>
            <a:r>
              <a:rPr lang="en-US" b="true" sz="2700">
                <a:solidFill>
                  <a:srgbClr val="003865"/>
                </a:solidFill>
                <a:latin typeface="Arial Bold"/>
                <a:ea typeface="Arial Bold"/>
                <a:cs typeface="Arial Bold"/>
                <a:sym typeface="Arial Bold"/>
              </a:rPr>
              <a:t>predict_move() function</a:t>
            </a:r>
            <a:r>
              <a:rPr lang="en-US" sz="2700">
                <a:solidFill>
                  <a:srgbClr val="003865"/>
                </a:solidFill>
                <a:latin typeface="Arial"/>
                <a:ea typeface="Arial"/>
                <a:cs typeface="Arial"/>
                <a:sym typeface="Arial"/>
              </a:rPr>
              <a:t>:</a:t>
            </a:r>
          </a:p>
          <a:p>
            <a:pPr algn="l" marL="880110" indent="-440055" lvl="1">
              <a:lnSpc>
                <a:spcPts val="4967"/>
              </a:lnSpc>
            </a:pPr>
          </a:p>
        </p:txBody>
      </p:sp>
      <p:sp>
        <p:nvSpPr>
          <p:cNvPr name="Freeform 5" id="5"/>
          <p:cNvSpPr/>
          <p:nvPr/>
        </p:nvSpPr>
        <p:spPr>
          <a:xfrm flipH="false" flipV="false" rot="0">
            <a:off x="3823838" y="3339150"/>
            <a:ext cx="9568686" cy="6173325"/>
          </a:xfrm>
          <a:custGeom>
            <a:avLst/>
            <a:gdLst/>
            <a:ahLst/>
            <a:cxnLst/>
            <a:rect r="r" b="b" t="t" l="l"/>
            <a:pathLst>
              <a:path h="6173325" w="9568686">
                <a:moveTo>
                  <a:pt x="0" y="0"/>
                </a:moveTo>
                <a:lnTo>
                  <a:pt x="9568686" y="0"/>
                </a:lnTo>
                <a:lnTo>
                  <a:pt x="9568686" y="6173325"/>
                </a:lnTo>
                <a:lnTo>
                  <a:pt x="0" y="6173325"/>
                </a:lnTo>
                <a:lnTo>
                  <a:pt x="0" y="0"/>
                </a:lnTo>
                <a:close/>
              </a:path>
            </a:pathLst>
          </a:custGeom>
          <a:blipFill>
            <a:blip r:embed="rId5"/>
            <a:stretch>
              <a:fillRect l="0" t="-66" r="0" b="-66"/>
            </a:stretch>
          </a:blipFill>
        </p:spPr>
      </p:sp>
      <p:grpSp>
        <p:nvGrpSpPr>
          <p:cNvPr name="Group 6" id="6"/>
          <p:cNvGrpSpPr/>
          <p:nvPr/>
        </p:nvGrpSpPr>
        <p:grpSpPr>
          <a:xfrm rot="0">
            <a:off x="14996160" y="1423436"/>
            <a:ext cx="3291840" cy="3291840"/>
            <a:chOff x="0" y="0"/>
            <a:chExt cx="6350000" cy="6350000"/>
          </a:xfrm>
        </p:grpSpPr>
        <p:sp>
          <p:nvSpPr>
            <p:cNvPr name="Freeform 7" id="7"/>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8" id="8"/>
          <p:cNvSpPr txBox="true"/>
          <p:nvPr/>
        </p:nvSpPr>
        <p:spPr>
          <a:xfrm rot="0">
            <a:off x="3915279" y="693721"/>
            <a:ext cx="13633500" cy="1280050"/>
          </a:xfrm>
          <a:prstGeom prst="rect">
            <a:avLst/>
          </a:prstGeom>
        </p:spPr>
        <p:txBody>
          <a:bodyPr anchor="t" rtlCol="false" tIns="0" lIns="0" bIns="0" rIns="0">
            <a:spAutoFit/>
          </a:bodyPr>
          <a:lstStyle/>
          <a:p>
            <a:pPr algn="l">
              <a:lnSpc>
                <a:spcPts val="4536"/>
              </a:lnSpc>
            </a:pPr>
            <a:r>
              <a:rPr lang="en-US" b="true" sz="4200">
                <a:solidFill>
                  <a:srgbClr val="003865"/>
                </a:solidFill>
                <a:latin typeface="Arial Bold"/>
                <a:ea typeface="Arial Bold"/>
                <a:cs typeface="Arial Bold"/>
                <a:sym typeface="Arial Bold"/>
              </a:rPr>
              <a:t>Implementation of Naive Bayes Model (Easy mode):</a:t>
            </a:r>
          </a:p>
          <a:p>
            <a:pPr algn="l">
              <a:lnSpc>
                <a:spcPts val="4536"/>
              </a:lnSpc>
            </a:pPr>
            <a:r>
              <a:rPr lang="en-US" b="true" sz="4200">
                <a:solidFill>
                  <a:srgbClr val="003865"/>
                </a:solidFill>
                <a:latin typeface="Arial Bold"/>
                <a:ea typeface="Arial Bold"/>
                <a:cs typeface="Arial Bold"/>
                <a:sym typeface="Arial Bold"/>
              </a:rPr>
              <a:t>Application into the game</a:t>
            </a:r>
          </a:p>
        </p:txBody>
      </p:sp>
    </p:spTree>
  </p:cSld>
  <p:clrMapOvr>
    <a:masterClrMapping/>
  </p:clrMapOvr>
  <p:transition spd="slow">
    <p:push dir="l"/>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4" t="0" r="-2204"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4" id="4"/>
          <p:cNvSpPr txBox="true"/>
          <p:nvPr/>
        </p:nvSpPr>
        <p:spPr>
          <a:xfrm rot="0">
            <a:off x="520050" y="2381726"/>
            <a:ext cx="17028750" cy="7401925"/>
          </a:xfrm>
          <a:prstGeom prst="rect">
            <a:avLst/>
          </a:prstGeom>
        </p:spPr>
        <p:txBody>
          <a:bodyPr anchor="t" rtlCol="false" tIns="0" lIns="0" bIns="0" rIns="0">
            <a:spAutoFit/>
          </a:bodyPr>
          <a:lstStyle/>
          <a:p>
            <a:pPr algn="l" marL="660082" indent="-330041" lvl="1">
              <a:lnSpc>
                <a:spcPts val="3726"/>
              </a:lnSpc>
              <a:buFont typeface="Arial"/>
              <a:buChar char="•"/>
            </a:pPr>
            <a:r>
              <a:rPr lang="en-US" b="true" sz="2700">
                <a:solidFill>
                  <a:srgbClr val="003865"/>
                </a:solidFill>
                <a:latin typeface="Arial Bold"/>
                <a:ea typeface="Arial Bold"/>
                <a:cs typeface="Arial Bold"/>
                <a:sym typeface="Arial Bold"/>
              </a:rPr>
              <a:t>test_NBmodel() function</a:t>
            </a:r>
            <a:r>
              <a:rPr lang="en-US" sz="2700">
                <a:solidFill>
                  <a:srgbClr val="003865"/>
                </a:solidFill>
                <a:latin typeface="Arial"/>
                <a:ea typeface="Arial"/>
                <a:cs typeface="Arial"/>
                <a:sym typeface="Arial"/>
              </a:rPr>
              <a:t>: To test the accuracy of the model on both training and testing dataset</a:t>
            </a:r>
          </a:p>
          <a:p>
            <a:pPr algn="l" marL="1345882" indent="-672941" lvl="1">
              <a:lnSpc>
                <a:spcPts val="3726"/>
              </a:lnSpc>
              <a:buFont typeface="Arial"/>
              <a:buChar char="•"/>
            </a:pPr>
            <a:r>
              <a:rPr lang="en-US" sz="2700">
                <a:solidFill>
                  <a:srgbClr val="003865"/>
                </a:solidFill>
                <a:latin typeface="Arial"/>
                <a:ea typeface="Arial"/>
                <a:cs typeface="Arial"/>
                <a:sym typeface="Arial"/>
              </a:rPr>
              <a:t>First count the number of wrong outcomes[error_count], True Positive (TP), False Positive (FP), True Negative (TN), False Negative (FN) predictions the model makes</a:t>
            </a:r>
          </a:p>
          <a:p>
            <a:pPr algn="l" marL="1345882" indent="-672941" lvl="1">
              <a:lnSpc>
                <a:spcPts val="3726"/>
              </a:lnSpc>
              <a:buFont typeface="Arial"/>
              <a:buChar char="•"/>
            </a:pPr>
            <a:r>
              <a:rPr lang="en-US" sz="2700">
                <a:solidFill>
                  <a:srgbClr val="003865"/>
                </a:solidFill>
                <a:latin typeface="Arial"/>
                <a:ea typeface="Arial"/>
                <a:cs typeface="Arial"/>
                <a:sym typeface="Arial"/>
              </a:rPr>
              <a:t>Use values to compute Accuracy and Probability of Error of the trained model</a:t>
            </a:r>
          </a:p>
          <a:p>
            <a:pPr algn="l" marL="1345882" indent="-672941" lvl="1">
              <a:lnSpc>
                <a:spcPts val="3726"/>
              </a:lnSpc>
              <a:buFont typeface="Arial"/>
              <a:buChar char="•"/>
            </a:pPr>
            <a:r>
              <a:rPr lang="en-US" sz="2700">
                <a:solidFill>
                  <a:srgbClr val="003865"/>
                </a:solidFill>
                <a:latin typeface="Arial"/>
                <a:ea typeface="Arial"/>
                <a:cs typeface="Arial"/>
                <a:sym typeface="Arial"/>
              </a:rPr>
              <a:t>Then save the results in a text file (“NBmodel_confusion_matrix.txt”) for plotting of confusion matrix</a:t>
            </a:r>
          </a:p>
        </p:txBody>
      </p:sp>
      <p:sp>
        <p:nvSpPr>
          <p:cNvPr name="Freeform 5" id="5"/>
          <p:cNvSpPr/>
          <p:nvPr/>
        </p:nvSpPr>
        <p:spPr>
          <a:xfrm flipH="false" flipV="false" rot="0">
            <a:off x="2151038" y="5393888"/>
            <a:ext cx="4132612" cy="3472238"/>
          </a:xfrm>
          <a:custGeom>
            <a:avLst/>
            <a:gdLst/>
            <a:ahLst/>
            <a:cxnLst/>
            <a:rect r="r" b="b" t="t" l="l"/>
            <a:pathLst>
              <a:path h="3472238" w="4132612">
                <a:moveTo>
                  <a:pt x="0" y="0"/>
                </a:moveTo>
                <a:lnTo>
                  <a:pt x="4132612" y="0"/>
                </a:lnTo>
                <a:lnTo>
                  <a:pt x="4132612" y="3472237"/>
                </a:lnTo>
                <a:lnTo>
                  <a:pt x="0" y="3472237"/>
                </a:lnTo>
                <a:lnTo>
                  <a:pt x="0" y="0"/>
                </a:lnTo>
                <a:close/>
              </a:path>
            </a:pathLst>
          </a:custGeom>
          <a:blipFill>
            <a:blip r:embed="rId5"/>
            <a:stretch>
              <a:fillRect l="0" t="0" r="0" b="0"/>
            </a:stretch>
          </a:blipFill>
        </p:spPr>
      </p:sp>
      <p:sp>
        <p:nvSpPr>
          <p:cNvPr name="Freeform 6" id="6"/>
          <p:cNvSpPr/>
          <p:nvPr/>
        </p:nvSpPr>
        <p:spPr>
          <a:xfrm flipH="false" flipV="false" rot="0">
            <a:off x="6647775" y="5435662"/>
            <a:ext cx="4525759" cy="3388650"/>
          </a:xfrm>
          <a:custGeom>
            <a:avLst/>
            <a:gdLst/>
            <a:ahLst/>
            <a:cxnLst/>
            <a:rect r="r" b="b" t="t" l="l"/>
            <a:pathLst>
              <a:path h="3388650" w="4525759">
                <a:moveTo>
                  <a:pt x="0" y="0"/>
                </a:moveTo>
                <a:lnTo>
                  <a:pt x="4525759" y="0"/>
                </a:lnTo>
                <a:lnTo>
                  <a:pt x="4525759" y="3388650"/>
                </a:lnTo>
                <a:lnTo>
                  <a:pt x="0" y="3388650"/>
                </a:lnTo>
                <a:lnTo>
                  <a:pt x="0" y="0"/>
                </a:lnTo>
                <a:close/>
              </a:path>
            </a:pathLst>
          </a:custGeom>
          <a:blipFill>
            <a:blip r:embed="rId6"/>
            <a:stretch>
              <a:fillRect l="0" t="0" r="0" b="0"/>
            </a:stretch>
          </a:blipFill>
        </p:spPr>
      </p:sp>
      <p:grpSp>
        <p:nvGrpSpPr>
          <p:cNvPr name="Group 7" id="7"/>
          <p:cNvGrpSpPr/>
          <p:nvPr/>
        </p:nvGrpSpPr>
        <p:grpSpPr>
          <a:xfrm rot="0">
            <a:off x="14256939" y="5750018"/>
            <a:ext cx="3291840" cy="3291840"/>
            <a:chOff x="0" y="0"/>
            <a:chExt cx="767713" cy="767713"/>
          </a:xfrm>
        </p:grpSpPr>
        <p:sp>
          <p:nvSpPr>
            <p:cNvPr name="Freeform 8" id="8"/>
            <p:cNvSpPr/>
            <p:nvPr/>
          </p:nvSpPr>
          <p:spPr>
            <a:xfrm flipH="false" flipV="false" rot="0">
              <a:off x="0" y="0"/>
              <a:ext cx="767713" cy="767713"/>
            </a:xfrm>
            <a:custGeom>
              <a:avLst/>
              <a:gdLst/>
              <a:ahLst/>
              <a:cxnLst/>
              <a:rect r="r" b="b" t="t" l="l"/>
              <a:pathLst>
                <a:path h="767713" w="767713">
                  <a:moveTo>
                    <a:pt x="383857" y="0"/>
                  </a:moveTo>
                  <a:cubicBezTo>
                    <a:pt x="171858" y="0"/>
                    <a:pt x="0" y="171858"/>
                    <a:pt x="0" y="383857"/>
                  </a:cubicBezTo>
                  <a:cubicBezTo>
                    <a:pt x="0" y="595855"/>
                    <a:pt x="171858" y="767713"/>
                    <a:pt x="383857" y="767713"/>
                  </a:cubicBezTo>
                  <a:cubicBezTo>
                    <a:pt x="595855" y="767713"/>
                    <a:pt x="767713" y="595855"/>
                    <a:pt x="767713" y="383857"/>
                  </a:cubicBezTo>
                  <a:cubicBezTo>
                    <a:pt x="767713" y="171858"/>
                    <a:pt x="595855" y="0"/>
                    <a:pt x="383857" y="0"/>
                  </a:cubicBezTo>
                  <a:close/>
                </a:path>
              </a:pathLst>
            </a:custGeom>
            <a:blipFill>
              <a:blip r:embed="rId7"/>
              <a:stretch>
                <a:fillRect l="-38888" t="0" r="-38888" b="0"/>
              </a:stretch>
            </a:blipFill>
          </p:spPr>
        </p:sp>
      </p:grpSp>
      <p:sp>
        <p:nvSpPr>
          <p:cNvPr name="TextBox 9" id="9"/>
          <p:cNvSpPr txBox="true"/>
          <p:nvPr/>
        </p:nvSpPr>
        <p:spPr>
          <a:xfrm rot="0">
            <a:off x="3915279" y="693721"/>
            <a:ext cx="13633500" cy="1280050"/>
          </a:xfrm>
          <a:prstGeom prst="rect">
            <a:avLst/>
          </a:prstGeom>
        </p:spPr>
        <p:txBody>
          <a:bodyPr anchor="t" rtlCol="false" tIns="0" lIns="0" bIns="0" rIns="0">
            <a:spAutoFit/>
          </a:bodyPr>
          <a:lstStyle/>
          <a:p>
            <a:pPr algn="l">
              <a:lnSpc>
                <a:spcPts val="4536"/>
              </a:lnSpc>
            </a:pPr>
            <a:r>
              <a:rPr lang="en-US" b="true" sz="4200">
                <a:solidFill>
                  <a:srgbClr val="003865"/>
                </a:solidFill>
                <a:latin typeface="Arial Bold"/>
                <a:ea typeface="Arial Bold"/>
                <a:cs typeface="Arial Bold"/>
                <a:sym typeface="Arial Bold"/>
              </a:rPr>
              <a:t>Implementation of Naive Bayes Model (Easy mode):</a:t>
            </a:r>
          </a:p>
          <a:p>
            <a:pPr algn="l">
              <a:lnSpc>
                <a:spcPts val="4536"/>
              </a:lnSpc>
            </a:pPr>
            <a:r>
              <a:rPr lang="en-US" b="true" sz="4200">
                <a:solidFill>
                  <a:srgbClr val="003865"/>
                </a:solidFill>
                <a:latin typeface="Arial Bold"/>
                <a:ea typeface="Arial Bold"/>
                <a:cs typeface="Arial Bold"/>
                <a:sym typeface="Arial Bold"/>
              </a:rPr>
              <a:t>Evaluation of model</a:t>
            </a:r>
          </a:p>
        </p:txBody>
      </p:sp>
    </p:spTree>
  </p:cSld>
  <p:clrMapOvr>
    <a:masterClrMapping/>
  </p:clrMapOvr>
  <p:transition spd="slow">
    <p:push dir="l"/>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4" t="0" r="-2204"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3753188" y="4905506"/>
            <a:ext cx="10562478" cy="5288361"/>
          </a:xfrm>
          <a:custGeom>
            <a:avLst/>
            <a:gdLst/>
            <a:ahLst/>
            <a:cxnLst/>
            <a:rect r="r" b="b" t="t" l="l"/>
            <a:pathLst>
              <a:path h="5288361" w="10562478">
                <a:moveTo>
                  <a:pt x="0" y="0"/>
                </a:moveTo>
                <a:lnTo>
                  <a:pt x="10562478" y="0"/>
                </a:lnTo>
                <a:lnTo>
                  <a:pt x="10562478" y="5288361"/>
                </a:lnTo>
                <a:lnTo>
                  <a:pt x="0" y="5288361"/>
                </a:lnTo>
                <a:lnTo>
                  <a:pt x="0" y="0"/>
                </a:lnTo>
                <a:close/>
              </a:path>
            </a:pathLst>
          </a:custGeom>
          <a:blipFill>
            <a:blip r:embed="rId5"/>
            <a:stretch>
              <a:fillRect l="-67" t="0" r="-67" b="0"/>
            </a:stretch>
          </a:blipFill>
        </p:spPr>
      </p:sp>
      <p:grpSp>
        <p:nvGrpSpPr>
          <p:cNvPr name="Group 5" id="5"/>
          <p:cNvGrpSpPr/>
          <p:nvPr/>
        </p:nvGrpSpPr>
        <p:grpSpPr>
          <a:xfrm rot="0">
            <a:off x="196492" y="6302900"/>
            <a:ext cx="3291840" cy="3291840"/>
            <a:chOff x="0" y="0"/>
            <a:chExt cx="509992" cy="509992"/>
          </a:xfrm>
        </p:grpSpPr>
        <p:sp>
          <p:nvSpPr>
            <p:cNvPr name="Freeform 6" id="6"/>
            <p:cNvSpPr/>
            <p:nvPr/>
          </p:nvSpPr>
          <p:spPr>
            <a:xfrm flipH="false" flipV="false" rot="0">
              <a:off x="0" y="0"/>
              <a:ext cx="509992" cy="509992"/>
            </a:xfrm>
            <a:custGeom>
              <a:avLst/>
              <a:gdLst/>
              <a:ahLst/>
              <a:cxnLst/>
              <a:rect r="r" b="b" t="t" l="l"/>
              <a:pathLst>
                <a:path h="509992" w="509992">
                  <a:moveTo>
                    <a:pt x="254996" y="0"/>
                  </a:moveTo>
                  <a:cubicBezTo>
                    <a:pt x="114166" y="0"/>
                    <a:pt x="0" y="114166"/>
                    <a:pt x="0" y="254996"/>
                  </a:cubicBezTo>
                  <a:cubicBezTo>
                    <a:pt x="0" y="395827"/>
                    <a:pt x="114166" y="509992"/>
                    <a:pt x="254996" y="509992"/>
                  </a:cubicBezTo>
                  <a:cubicBezTo>
                    <a:pt x="395827" y="509992"/>
                    <a:pt x="509992" y="395827"/>
                    <a:pt x="509992" y="254996"/>
                  </a:cubicBezTo>
                  <a:cubicBezTo>
                    <a:pt x="509992" y="114166"/>
                    <a:pt x="395827" y="0"/>
                    <a:pt x="254996" y="0"/>
                  </a:cubicBezTo>
                  <a:close/>
                </a:path>
              </a:pathLst>
            </a:custGeom>
            <a:blipFill>
              <a:blip r:embed="rId6"/>
              <a:stretch>
                <a:fillRect l="-38888" t="0" r="-38888" b="0"/>
              </a:stretch>
            </a:blipFill>
          </p:spPr>
        </p:sp>
      </p:grpSp>
      <p:sp>
        <p:nvSpPr>
          <p:cNvPr name="TextBox 7" id="7"/>
          <p:cNvSpPr txBox="true"/>
          <p:nvPr/>
        </p:nvSpPr>
        <p:spPr>
          <a:xfrm rot="0">
            <a:off x="3915279" y="693721"/>
            <a:ext cx="13633500" cy="1280050"/>
          </a:xfrm>
          <a:prstGeom prst="rect">
            <a:avLst/>
          </a:prstGeom>
        </p:spPr>
        <p:txBody>
          <a:bodyPr anchor="t" rtlCol="false" tIns="0" lIns="0" bIns="0" rIns="0">
            <a:spAutoFit/>
          </a:bodyPr>
          <a:lstStyle/>
          <a:p>
            <a:pPr algn="l">
              <a:lnSpc>
                <a:spcPts val="4536"/>
              </a:lnSpc>
            </a:pPr>
            <a:r>
              <a:rPr lang="en-US" b="true" sz="4200">
                <a:solidFill>
                  <a:srgbClr val="003865"/>
                </a:solidFill>
                <a:latin typeface="Arial Bold"/>
                <a:ea typeface="Arial Bold"/>
                <a:cs typeface="Arial Bold"/>
                <a:sym typeface="Arial Bold"/>
              </a:rPr>
              <a:t>Implementation of Naive Bayes Model (Easy mode):</a:t>
            </a:r>
          </a:p>
          <a:p>
            <a:pPr algn="l">
              <a:lnSpc>
                <a:spcPts val="4536"/>
              </a:lnSpc>
            </a:pPr>
            <a:r>
              <a:rPr lang="en-US" b="true" sz="4200">
                <a:solidFill>
                  <a:srgbClr val="003865"/>
                </a:solidFill>
                <a:latin typeface="Arial Bold"/>
                <a:ea typeface="Arial Bold"/>
                <a:cs typeface="Arial Bold"/>
                <a:sym typeface="Arial Bold"/>
              </a:rPr>
              <a:t>Review of model</a:t>
            </a:r>
          </a:p>
        </p:txBody>
      </p:sp>
      <p:sp>
        <p:nvSpPr>
          <p:cNvPr name="TextBox 8" id="8"/>
          <p:cNvSpPr txBox="true"/>
          <p:nvPr/>
        </p:nvSpPr>
        <p:spPr>
          <a:xfrm rot="0">
            <a:off x="520050" y="2381727"/>
            <a:ext cx="17028750" cy="2376678"/>
          </a:xfrm>
          <a:prstGeom prst="rect">
            <a:avLst/>
          </a:prstGeom>
        </p:spPr>
        <p:txBody>
          <a:bodyPr anchor="t" rtlCol="false" tIns="0" lIns="0" bIns="0" rIns="0">
            <a:spAutoFit/>
          </a:bodyPr>
          <a:lstStyle/>
          <a:p>
            <a:pPr algn="l" marL="660082" indent="-330041" lvl="1">
              <a:lnSpc>
                <a:spcPts val="3726"/>
              </a:lnSpc>
              <a:buFont typeface="Arial"/>
              <a:buChar char="•"/>
            </a:pPr>
            <a:r>
              <a:rPr lang="en-US" b="true" sz="2700">
                <a:solidFill>
                  <a:srgbClr val="003865"/>
                </a:solidFill>
                <a:latin typeface="Arial Bold"/>
                <a:ea typeface="Arial Bold"/>
                <a:cs typeface="Arial Bold"/>
                <a:sym typeface="Arial Bold"/>
              </a:rPr>
              <a:t>plot_confusion_matrix.py file</a:t>
            </a:r>
          </a:p>
          <a:p>
            <a:pPr algn="l" marL="1345882" indent="-672941" lvl="1">
              <a:lnSpc>
                <a:spcPts val="3726"/>
              </a:lnSpc>
              <a:buFont typeface="Arial"/>
              <a:buChar char="•"/>
            </a:pPr>
            <a:r>
              <a:rPr lang="en-US" sz="2700">
                <a:solidFill>
                  <a:srgbClr val="003865"/>
                </a:solidFill>
                <a:latin typeface="Arial"/>
                <a:ea typeface="Arial"/>
                <a:cs typeface="Arial"/>
                <a:sym typeface="Arial"/>
              </a:rPr>
              <a:t>Run this python file to get the confusion matrix of the testing of the model on both training and testing dataset</a:t>
            </a:r>
          </a:p>
          <a:p>
            <a:pPr algn="l" marL="1345882" indent="-672941" lvl="1">
              <a:lnSpc>
                <a:spcPts val="3726"/>
              </a:lnSpc>
              <a:buFont typeface="Arial"/>
              <a:buChar char="•"/>
            </a:pPr>
            <a:r>
              <a:rPr lang="en-US" sz="2700">
                <a:solidFill>
                  <a:srgbClr val="003865"/>
                </a:solidFill>
                <a:latin typeface="Arial"/>
                <a:ea typeface="Arial"/>
                <a:cs typeface="Arial"/>
                <a:sym typeface="Arial"/>
              </a:rPr>
              <a:t>Gets the data from text file (“NBmodel_confusion_matrix.txt”) and plot it using python libraries (matplotlib, seaborn, numpy)</a:t>
            </a:r>
          </a:p>
        </p:txBody>
      </p:sp>
    </p:spTree>
  </p:cSld>
  <p:clrMapOvr>
    <a:masterClrMapping/>
  </p:clrMapOvr>
  <p:transition spd="slow">
    <p:push dir="l"/>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4" t="0" r="-2204"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4" id="4"/>
          <p:cNvSpPr txBox="true"/>
          <p:nvPr/>
        </p:nvSpPr>
        <p:spPr>
          <a:xfrm rot="0">
            <a:off x="520050" y="2381727"/>
            <a:ext cx="17028750" cy="4243578"/>
          </a:xfrm>
          <a:prstGeom prst="rect">
            <a:avLst/>
          </a:prstGeom>
        </p:spPr>
        <p:txBody>
          <a:bodyPr anchor="t" rtlCol="false" tIns="0" lIns="0" bIns="0" rIns="0">
            <a:spAutoFit/>
          </a:bodyPr>
          <a:lstStyle/>
          <a:p>
            <a:pPr algn="l">
              <a:lnSpc>
                <a:spcPts val="3726"/>
              </a:lnSpc>
            </a:pPr>
            <a:r>
              <a:rPr lang="en-US" sz="2700">
                <a:solidFill>
                  <a:srgbClr val="003865"/>
                </a:solidFill>
                <a:latin typeface="Arial"/>
                <a:ea typeface="Arial"/>
                <a:cs typeface="Arial"/>
                <a:sym typeface="Arial"/>
              </a:rPr>
              <a:t>Matrix Analysis</a:t>
            </a:r>
            <a:r>
              <a:rPr lang="en-US" sz="2700">
                <a:solidFill>
                  <a:srgbClr val="003865"/>
                </a:solidFill>
                <a:latin typeface="Arial"/>
                <a:ea typeface="Arial"/>
                <a:cs typeface="Arial"/>
                <a:sym typeface="Arial"/>
              </a:rPr>
              <a:t>:</a:t>
            </a:r>
          </a:p>
          <a:p>
            <a:pPr algn="l" marL="660082" indent="-330041" lvl="1">
              <a:lnSpc>
                <a:spcPts val="3726"/>
              </a:lnSpc>
              <a:buFont typeface="Arial"/>
              <a:buChar char="•"/>
            </a:pPr>
            <a:r>
              <a:rPr lang="en-US" sz="2700">
                <a:solidFill>
                  <a:srgbClr val="003865"/>
                </a:solidFill>
                <a:latin typeface="Arial"/>
                <a:ea typeface="Arial"/>
                <a:cs typeface="Arial"/>
                <a:sym typeface="Arial"/>
              </a:rPr>
              <a:t>436 + 112 = 548 correct predictions out of 766 outcomes in the training dataset. </a:t>
            </a:r>
          </a:p>
          <a:p>
            <a:pPr algn="l" marL="660082" indent="-330041" lvl="1">
              <a:lnSpc>
                <a:spcPts val="3726"/>
              </a:lnSpc>
              <a:buFont typeface="Arial"/>
              <a:buChar char="•"/>
            </a:pPr>
            <a:r>
              <a:rPr lang="en-US" sz="2700">
                <a:solidFill>
                  <a:srgbClr val="003865"/>
                </a:solidFill>
                <a:latin typeface="Arial"/>
                <a:ea typeface="Arial"/>
                <a:cs typeface="Arial"/>
                <a:sym typeface="Arial"/>
              </a:rPr>
              <a:t>548/766 X 100 = 70%</a:t>
            </a:r>
          </a:p>
          <a:p>
            <a:pPr algn="l" marL="660082" indent="-330041" lvl="1">
              <a:lnSpc>
                <a:spcPts val="3726"/>
              </a:lnSpc>
              <a:buFont typeface="Arial"/>
              <a:buChar char="•"/>
            </a:pPr>
            <a:r>
              <a:rPr lang="en-US" sz="2700">
                <a:solidFill>
                  <a:srgbClr val="003865"/>
                </a:solidFill>
                <a:latin typeface="Arial"/>
                <a:ea typeface="Arial"/>
                <a:cs typeface="Arial"/>
                <a:sym typeface="Arial"/>
              </a:rPr>
              <a:t>110 + 26 = 136 correct predictions out of 192 outcomes in the testing dataset.</a:t>
            </a:r>
          </a:p>
          <a:p>
            <a:pPr algn="l" marL="660082" indent="-330041" lvl="1">
              <a:lnSpc>
                <a:spcPts val="3726"/>
              </a:lnSpc>
              <a:buFont typeface="Arial"/>
              <a:buChar char="•"/>
            </a:pPr>
            <a:r>
              <a:rPr lang="en-US" sz="2700">
                <a:solidFill>
                  <a:srgbClr val="003865"/>
                </a:solidFill>
                <a:latin typeface="Arial"/>
                <a:ea typeface="Arial"/>
                <a:cs typeface="Arial"/>
                <a:sym typeface="Arial"/>
              </a:rPr>
              <a:t>136/192 X 100 = 70%</a:t>
            </a:r>
          </a:p>
          <a:p>
            <a:pPr algn="l">
              <a:lnSpc>
                <a:spcPts val="3726"/>
              </a:lnSpc>
            </a:pPr>
          </a:p>
          <a:p>
            <a:pPr algn="l" marL="660082" indent="-330041" lvl="1">
              <a:lnSpc>
                <a:spcPts val="3726"/>
              </a:lnSpc>
              <a:buFont typeface="Arial"/>
              <a:buChar char="•"/>
            </a:pPr>
            <a:r>
              <a:rPr lang="en-US" sz="2700">
                <a:solidFill>
                  <a:srgbClr val="003865"/>
                </a:solidFill>
                <a:latin typeface="Arial"/>
                <a:ea typeface="Arial"/>
                <a:cs typeface="Arial"/>
                <a:sym typeface="Arial"/>
              </a:rPr>
              <a:t>70% accuracy in predicting the correct outcome.</a:t>
            </a:r>
          </a:p>
          <a:p>
            <a:pPr algn="l" marL="660082" indent="-330041" lvl="1">
              <a:lnSpc>
                <a:spcPts val="3726"/>
              </a:lnSpc>
              <a:buFont typeface="Arial"/>
              <a:buChar char="•"/>
            </a:pPr>
            <a:r>
              <a:rPr lang="en-US" sz="2700">
                <a:solidFill>
                  <a:srgbClr val="003865"/>
                </a:solidFill>
                <a:latin typeface="Arial"/>
                <a:ea typeface="Arial"/>
                <a:cs typeface="Arial"/>
                <a:sym typeface="Arial"/>
              </a:rPr>
              <a:t>70% chance of choosing the correct next best move while playing against players.</a:t>
            </a:r>
          </a:p>
          <a:p>
            <a:pPr algn="l" marL="660082" indent="-330041" lvl="1">
              <a:lnSpc>
                <a:spcPts val="3726"/>
              </a:lnSpc>
              <a:buFont typeface="Arial"/>
              <a:buChar char="•"/>
            </a:pPr>
            <a:r>
              <a:rPr lang="en-US" sz="2700">
                <a:solidFill>
                  <a:srgbClr val="003865"/>
                </a:solidFill>
                <a:latin typeface="Arial"/>
                <a:ea typeface="Arial"/>
                <a:cs typeface="Arial"/>
                <a:sym typeface="Arial"/>
              </a:rPr>
              <a:t>Sufficient for an easy mode.</a:t>
            </a:r>
          </a:p>
        </p:txBody>
      </p:sp>
      <p:grpSp>
        <p:nvGrpSpPr>
          <p:cNvPr name="Group 5" id="5"/>
          <p:cNvGrpSpPr/>
          <p:nvPr/>
        </p:nvGrpSpPr>
        <p:grpSpPr>
          <a:xfrm rot="0">
            <a:off x="14287577" y="1905102"/>
            <a:ext cx="3291840" cy="3291840"/>
            <a:chOff x="0" y="0"/>
            <a:chExt cx="6350000" cy="6350000"/>
          </a:xfrm>
        </p:grpSpPr>
        <p:sp>
          <p:nvSpPr>
            <p:cNvPr name="Freeform 6" id="6"/>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5"/>
              <a:stretch>
                <a:fillRect l="-38888" t="0" r="-38888" b="0"/>
              </a:stretch>
            </a:blipFill>
          </p:spPr>
        </p:sp>
      </p:grpSp>
      <p:sp>
        <p:nvSpPr>
          <p:cNvPr name="TextBox 7" id="7"/>
          <p:cNvSpPr txBox="true"/>
          <p:nvPr/>
        </p:nvSpPr>
        <p:spPr>
          <a:xfrm rot="0">
            <a:off x="3915279" y="693721"/>
            <a:ext cx="13633500" cy="1280050"/>
          </a:xfrm>
          <a:prstGeom prst="rect">
            <a:avLst/>
          </a:prstGeom>
        </p:spPr>
        <p:txBody>
          <a:bodyPr anchor="t" rtlCol="false" tIns="0" lIns="0" bIns="0" rIns="0">
            <a:spAutoFit/>
          </a:bodyPr>
          <a:lstStyle/>
          <a:p>
            <a:pPr algn="l">
              <a:lnSpc>
                <a:spcPts val="4536"/>
              </a:lnSpc>
            </a:pPr>
            <a:r>
              <a:rPr lang="en-US" b="true" sz="4200">
                <a:solidFill>
                  <a:srgbClr val="003865"/>
                </a:solidFill>
                <a:latin typeface="Arial Bold"/>
                <a:ea typeface="Arial Bold"/>
                <a:cs typeface="Arial Bold"/>
                <a:sym typeface="Arial Bold"/>
              </a:rPr>
              <a:t>Implementation of Naive Bayes Model (Easy mode):</a:t>
            </a:r>
          </a:p>
          <a:p>
            <a:pPr algn="l">
              <a:lnSpc>
                <a:spcPts val="4536"/>
              </a:lnSpc>
            </a:pPr>
            <a:r>
              <a:rPr lang="en-US" b="true" sz="4200">
                <a:solidFill>
                  <a:srgbClr val="003865"/>
                </a:solidFill>
                <a:latin typeface="Arial Bold"/>
                <a:ea typeface="Arial Bold"/>
                <a:cs typeface="Arial Bold"/>
                <a:sym typeface="Arial Bold"/>
              </a:rPr>
              <a:t>Review of model</a:t>
            </a:r>
          </a:p>
        </p:txBody>
      </p:sp>
    </p:spTree>
  </p:cSld>
  <p:clrMapOvr>
    <a:masterClrMapping/>
  </p:clrMapOvr>
  <p:transition spd="slow">
    <p:push dir="l"/>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4" t="0" r="-2204"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3376978" y="6414385"/>
            <a:ext cx="3518544" cy="3700336"/>
          </a:xfrm>
          <a:custGeom>
            <a:avLst/>
            <a:gdLst/>
            <a:ahLst/>
            <a:cxnLst/>
            <a:rect r="r" b="b" t="t" l="l"/>
            <a:pathLst>
              <a:path h="3700336" w="3518544">
                <a:moveTo>
                  <a:pt x="0" y="0"/>
                </a:moveTo>
                <a:lnTo>
                  <a:pt x="3518544" y="0"/>
                </a:lnTo>
                <a:lnTo>
                  <a:pt x="3518544" y="3700336"/>
                </a:lnTo>
                <a:lnTo>
                  <a:pt x="0" y="3700336"/>
                </a:lnTo>
                <a:lnTo>
                  <a:pt x="0" y="0"/>
                </a:lnTo>
                <a:close/>
              </a:path>
            </a:pathLst>
          </a:custGeom>
          <a:blipFill>
            <a:blip r:embed="rId5"/>
            <a:stretch>
              <a:fillRect l="0" t="0" r="0" b="0"/>
            </a:stretch>
          </a:blipFill>
        </p:spPr>
      </p:sp>
      <p:sp>
        <p:nvSpPr>
          <p:cNvPr name="Freeform 5" id="5"/>
          <p:cNvSpPr/>
          <p:nvPr/>
        </p:nvSpPr>
        <p:spPr>
          <a:xfrm flipH="false" flipV="false" rot="0">
            <a:off x="10339808" y="6414385"/>
            <a:ext cx="3502519" cy="3700336"/>
          </a:xfrm>
          <a:custGeom>
            <a:avLst/>
            <a:gdLst/>
            <a:ahLst/>
            <a:cxnLst/>
            <a:rect r="r" b="b" t="t" l="l"/>
            <a:pathLst>
              <a:path h="3700336" w="3502519">
                <a:moveTo>
                  <a:pt x="0" y="0"/>
                </a:moveTo>
                <a:lnTo>
                  <a:pt x="3502519" y="0"/>
                </a:lnTo>
                <a:lnTo>
                  <a:pt x="3502519" y="3700336"/>
                </a:lnTo>
                <a:lnTo>
                  <a:pt x="0" y="3700336"/>
                </a:lnTo>
                <a:lnTo>
                  <a:pt x="0" y="0"/>
                </a:lnTo>
                <a:close/>
              </a:path>
            </a:pathLst>
          </a:custGeom>
          <a:blipFill>
            <a:blip r:embed="rId6"/>
            <a:stretch>
              <a:fillRect l="0" t="0" r="0" b="0"/>
            </a:stretch>
          </a:blipFill>
        </p:spPr>
      </p:sp>
      <p:grpSp>
        <p:nvGrpSpPr>
          <p:cNvPr name="Group 6" id="6"/>
          <p:cNvGrpSpPr/>
          <p:nvPr/>
        </p:nvGrpSpPr>
        <p:grpSpPr>
          <a:xfrm rot="0">
            <a:off x="14630781" y="6540065"/>
            <a:ext cx="3291840" cy="329184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blipFill>
              <a:blip r:embed="rId7"/>
              <a:stretch>
                <a:fillRect l="-38888" t="0" r="-38888" b="0"/>
              </a:stretch>
            </a:blipFill>
          </p:spPr>
        </p:sp>
      </p:grpSp>
      <p:sp>
        <p:nvSpPr>
          <p:cNvPr name="TextBox 8" id="8"/>
          <p:cNvSpPr txBox="true"/>
          <p:nvPr/>
        </p:nvSpPr>
        <p:spPr>
          <a:xfrm rot="0">
            <a:off x="3915279" y="693721"/>
            <a:ext cx="13633500" cy="1245108"/>
          </a:xfrm>
          <a:prstGeom prst="rect">
            <a:avLst/>
          </a:prstGeom>
        </p:spPr>
        <p:txBody>
          <a:bodyPr anchor="t" rtlCol="false" tIns="0" lIns="0" bIns="0" rIns="0">
            <a:spAutoFit/>
          </a:bodyPr>
          <a:lstStyle/>
          <a:p>
            <a:pPr algn="l">
              <a:lnSpc>
                <a:spcPts val="4536"/>
              </a:lnSpc>
            </a:pPr>
            <a:r>
              <a:rPr lang="en-US" b="true" sz="4200">
                <a:solidFill>
                  <a:srgbClr val="003865"/>
                </a:solidFill>
                <a:latin typeface="Arial Bold"/>
                <a:ea typeface="Arial Bold"/>
                <a:cs typeface="Arial Bold"/>
                <a:sym typeface="Arial Bold"/>
              </a:rPr>
              <a:t>Implementation of Naive Bayes Model (Easy mode):</a:t>
            </a:r>
          </a:p>
          <a:p>
            <a:pPr algn="l">
              <a:lnSpc>
                <a:spcPts val="4536"/>
              </a:lnSpc>
            </a:pPr>
            <a:r>
              <a:rPr lang="en-US" b="true" sz="4200">
                <a:solidFill>
                  <a:srgbClr val="003865"/>
                </a:solidFill>
                <a:latin typeface="Arial Bold"/>
                <a:ea typeface="Arial Bold"/>
                <a:cs typeface="Arial Bold"/>
                <a:sym typeface="Arial Bold"/>
              </a:rPr>
              <a:t>Naive Bayes VS MiniMax</a:t>
            </a:r>
          </a:p>
        </p:txBody>
      </p:sp>
      <p:sp>
        <p:nvSpPr>
          <p:cNvPr name="TextBox 9" id="9"/>
          <p:cNvSpPr txBox="true"/>
          <p:nvPr/>
        </p:nvSpPr>
        <p:spPr>
          <a:xfrm rot="0">
            <a:off x="520029" y="2391252"/>
            <a:ext cx="17028750" cy="3812286"/>
          </a:xfrm>
          <a:prstGeom prst="rect">
            <a:avLst/>
          </a:prstGeom>
        </p:spPr>
        <p:txBody>
          <a:bodyPr anchor="t" rtlCol="false" tIns="0" lIns="0" bIns="0" rIns="0">
            <a:spAutoFit/>
          </a:bodyPr>
          <a:lstStyle/>
          <a:p>
            <a:pPr algn="l" marL="518162" indent="-259081" lvl="1">
              <a:lnSpc>
                <a:spcPts val="3312"/>
              </a:lnSpc>
              <a:buFont typeface="Arial"/>
              <a:buChar char="•"/>
            </a:pPr>
            <a:r>
              <a:rPr lang="en-US" sz="2400">
                <a:solidFill>
                  <a:srgbClr val="003865"/>
                </a:solidFill>
                <a:latin typeface="Arial"/>
                <a:ea typeface="Arial"/>
                <a:cs typeface="Arial"/>
                <a:sym typeface="Arial"/>
              </a:rPr>
              <a:t>Naive Bayes model is weaker than the Minimax Algorithm.</a:t>
            </a:r>
          </a:p>
          <a:p>
            <a:pPr algn="l" marL="518162" indent="-259081" lvl="1">
              <a:lnSpc>
                <a:spcPts val="3312"/>
              </a:lnSpc>
              <a:buFont typeface="Arial"/>
              <a:buChar char="•"/>
            </a:pPr>
            <a:r>
              <a:rPr lang="en-US" sz="2400">
                <a:solidFill>
                  <a:srgbClr val="003865"/>
                </a:solidFill>
                <a:latin typeface="Arial"/>
                <a:ea typeface="Arial"/>
                <a:cs typeface="Arial"/>
                <a:sym typeface="Arial"/>
              </a:rPr>
              <a:t>Naive Bayes algorithm only trains the model to get the probability of winning in all 9 squares and ranks them in descending order.</a:t>
            </a:r>
          </a:p>
          <a:p>
            <a:pPr algn="l" marL="518162" indent="-259081" lvl="1">
              <a:lnSpc>
                <a:spcPts val="3312"/>
              </a:lnSpc>
              <a:buFont typeface="Arial"/>
              <a:buChar char="•"/>
            </a:pPr>
            <a:r>
              <a:rPr lang="en-US" sz="2400">
                <a:solidFill>
                  <a:srgbClr val="003865"/>
                </a:solidFill>
                <a:latin typeface="Arial"/>
                <a:ea typeface="Arial"/>
                <a:cs typeface="Arial"/>
                <a:sym typeface="Arial"/>
              </a:rPr>
              <a:t>For example, based on the NB model weights, the center square always leads to the highest probability of winning, hence it would always try to make a move there.</a:t>
            </a:r>
          </a:p>
          <a:p>
            <a:pPr algn="l">
              <a:lnSpc>
                <a:spcPts val="3312"/>
              </a:lnSpc>
            </a:pPr>
          </a:p>
          <a:p>
            <a:pPr algn="l" marL="518162" indent="-259081" lvl="1">
              <a:lnSpc>
                <a:spcPts val="3312"/>
              </a:lnSpc>
              <a:buFont typeface="Arial"/>
              <a:buChar char="•"/>
            </a:pPr>
            <a:r>
              <a:rPr lang="en-US" sz="2400">
                <a:solidFill>
                  <a:srgbClr val="003865"/>
                </a:solidFill>
                <a:latin typeface="Arial"/>
                <a:ea typeface="Arial"/>
                <a:cs typeface="Arial"/>
                <a:sym typeface="Arial"/>
              </a:rPr>
              <a:t>Thus, the NBmodel does not detect the winning move for both the player and itself.</a:t>
            </a:r>
          </a:p>
          <a:p>
            <a:pPr algn="l" marL="518162" indent="-259081" lvl="1">
              <a:lnSpc>
                <a:spcPts val="3312"/>
              </a:lnSpc>
              <a:buFont typeface="Arial"/>
              <a:buChar char="•"/>
            </a:pPr>
            <a:r>
              <a:rPr lang="en-US" sz="2400">
                <a:solidFill>
                  <a:srgbClr val="003865"/>
                </a:solidFill>
                <a:latin typeface="Arial"/>
                <a:ea typeface="Arial"/>
                <a:cs typeface="Arial"/>
                <a:sym typeface="Arial"/>
              </a:rPr>
              <a:t>Resulting in it not being able to always stop the player from winning or making its winning move when presented with the chance.</a:t>
            </a:r>
          </a:p>
        </p:txBody>
      </p:sp>
      <p:sp>
        <p:nvSpPr>
          <p:cNvPr name="TextBox 10" id="10"/>
          <p:cNvSpPr txBox="true"/>
          <p:nvPr/>
        </p:nvSpPr>
        <p:spPr>
          <a:xfrm rot="0">
            <a:off x="3924343" y="6090535"/>
            <a:ext cx="2423815" cy="323850"/>
          </a:xfrm>
          <a:prstGeom prst="rect">
            <a:avLst/>
          </a:prstGeom>
        </p:spPr>
        <p:txBody>
          <a:bodyPr anchor="t" rtlCol="false" tIns="0" lIns="0" bIns="0" rIns="0">
            <a:spAutoFit/>
          </a:bodyPr>
          <a:lstStyle/>
          <a:p>
            <a:pPr algn="ctr">
              <a:lnSpc>
                <a:spcPts val="2520"/>
              </a:lnSpc>
              <a:spcBef>
                <a:spcPct val="0"/>
              </a:spcBef>
            </a:pPr>
            <a:r>
              <a:rPr lang="en-US" sz="2100" u="sng">
                <a:solidFill>
                  <a:srgbClr val="003865"/>
                </a:solidFill>
                <a:latin typeface="Roboto"/>
                <a:ea typeface="Roboto"/>
                <a:cs typeface="Roboto"/>
                <a:sym typeface="Roboto"/>
              </a:rPr>
              <a:t>Against Naive Bayes</a:t>
            </a:r>
          </a:p>
        </p:txBody>
      </p:sp>
      <p:sp>
        <p:nvSpPr>
          <p:cNvPr name="TextBox 11" id="11"/>
          <p:cNvSpPr txBox="true"/>
          <p:nvPr/>
        </p:nvSpPr>
        <p:spPr>
          <a:xfrm rot="0">
            <a:off x="11095184" y="6090535"/>
            <a:ext cx="1991767" cy="323850"/>
          </a:xfrm>
          <a:prstGeom prst="rect">
            <a:avLst/>
          </a:prstGeom>
        </p:spPr>
        <p:txBody>
          <a:bodyPr anchor="t" rtlCol="false" tIns="0" lIns="0" bIns="0" rIns="0">
            <a:spAutoFit/>
          </a:bodyPr>
          <a:lstStyle/>
          <a:p>
            <a:pPr algn="ctr">
              <a:lnSpc>
                <a:spcPts val="2520"/>
              </a:lnSpc>
              <a:spcBef>
                <a:spcPct val="0"/>
              </a:spcBef>
            </a:pPr>
            <a:r>
              <a:rPr lang="en-US" sz="2100" u="sng">
                <a:solidFill>
                  <a:srgbClr val="003865"/>
                </a:solidFill>
                <a:latin typeface="Roboto"/>
                <a:ea typeface="Roboto"/>
                <a:cs typeface="Roboto"/>
                <a:sym typeface="Roboto"/>
              </a:rPr>
              <a:t>Against Minimax</a:t>
            </a:r>
          </a:p>
        </p:txBody>
      </p:sp>
    </p:spTree>
  </p:cSld>
  <p:clrMapOvr>
    <a:masterClrMapping/>
  </p:clrMapOvr>
  <p:transition spd="slow">
    <p:push dir="l"/>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913348" y="-452368"/>
            <a:ext cx="20201348" cy="10933979"/>
          </a:xfrm>
          <a:custGeom>
            <a:avLst/>
            <a:gdLst/>
            <a:ahLst/>
            <a:cxnLst/>
            <a:rect r="r" b="b" t="t" l="l"/>
            <a:pathLst>
              <a:path h="10933979" w="20201348">
                <a:moveTo>
                  <a:pt x="0" y="0"/>
                </a:moveTo>
                <a:lnTo>
                  <a:pt x="20201348" y="0"/>
                </a:lnTo>
                <a:lnTo>
                  <a:pt x="20201348" y="10933979"/>
                </a:lnTo>
                <a:lnTo>
                  <a:pt x="0" y="10933979"/>
                </a:lnTo>
                <a:lnTo>
                  <a:pt x="0" y="0"/>
                </a:lnTo>
                <a:close/>
              </a:path>
            </a:pathLst>
          </a:custGeom>
          <a:blipFill>
            <a:blip r:embed="rId3">
              <a:alphaModFix amt="41000"/>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AutoShape 4" id="4"/>
          <p:cNvSpPr/>
          <p:nvPr/>
        </p:nvSpPr>
        <p:spPr>
          <a:xfrm flipV="true">
            <a:off x="8864489" y="2653260"/>
            <a:ext cx="13711" cy="5034208"/>
          </a:xfrm>
          <a:prstGeom prst="line">
            <a:avLst/>
          </a:prstGeom>
          <a:ln cap="flat" w="38100">
            <a:solidFill>
              <a:srgbClr val="000000"/>
            </a:solidFill>
            <a:prstDash val="solid"/>
            <a:headEnd type="none" len="sm" w="sm"/>
            <a:tailEnd type="none" len="sm" w="sm"/>
          </a:ln>
        </p:spPr>
      </p:sp>
      <p:sp>
        <p:nvSpPr>
          <p:cNvPr name="AutoShape 5" id="5"/>
          <p:cNvSpPr/>
          <p:nvPr/>
        </p:nvSpPr>
        <p:spPr>
          <a:xfrm flipH="true">
            <a:off x="3404306" y="2939908"/>
            <a:ext cx="0" cy="5905586"/>
          </a:xfrm>
          <a:prstGeom prst="line">
            <a:avLst/>
          </a:prstGeom>
          <a:ln cap="flat" w="38100">
            <a:solidFill>
              <a:srgbClr val="000000"/>
            </a:solidFill>
            <a:prstDash val="solid"/>
            <a:headEnd type="none" len="sm" w="sm"/>
            <a:tailEnd type="none" len="sm" w="sm"/>
          </a:ln>
        </p:spPr>
      </p:sp>
      <p:sp>
        <p:nvSpPr>
          <p:cNvPr name="AutoShape 6" id="6"/>
          <p:cNvSpPr/>
          <p:nvPr/>
        </p:nvSpPr>
        <p:spPr>
          <a:xfrm flipV="true">
            <a:off x="14297251" y="2939908"/>
            <a:ext cx="0" cy="5572211"/>
          </a:xfrm>
          <a:prstGeom prst="line">
            <a:avLst/>
          </a:prstGeom>
          <a:ln cap="flat" w="38100">
            <a:solidFill>
              <a:srgbClr val="000000"/>
            </a:solidFill>
            <a:prstDash val="solid"/>
            <a:headEnd type="none" len="sm" w="sm"/>
            <a:tailEnd type="none" len="sm" w="sm"/>
          </a:ln>
        </p:spPr>
      </p:sp>
      <p:grpSp>
        <p:nvGrpSpPr>
          <p:cNvPr name="Group 7" id="7"/>
          <p:cNvGrpSpPr/>
          <p:nvPr/>
        </p:nvGrpSpPr>
        <p:grpSpPr>
          <a:xfrm rot="0">
            <a:off x="12526951" y="3388333"/>
            <a:ext cx="3540600" cy="989100"/>
            <a:chOff x="0" y="0"/>
            <a:chExt cx="4720800" cy="1318800"/>
          </a:xfrm>
        </p:grpSpPr>
        <p:sp>
          <p:nvSpPr>
            <p:cNvPr name="Freeform 8" id="8"/>
            <p:cNvSpPr/>
            <p:nvPr/>
          </p:nvSpPr>
          <p:spPr>
            <a:xfrm flipH="false" flipV="false" rot="0">
              <a:off x="0" y="0"/>
              <a:ext cx="4720844" cy="1318768"/>
            </a:xfrm>
            <a:custGeom>
              <a:avLst/>
              <a:gdLst/>
              <a:ahLst/>
              <a:cxnLst/>
              <a:rect r="r" b="b" t="t" l="l"/>
              <a:pathLst>
                <a:path h="1318768" w="4720844">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A5C2"/>
            </a:solidFill>
          </p:spPr>
        </p:sp>
        <p:sp>
          <p:nvSpPr>
            <p:cNvPr name="TextBox 9" id="9"/>
            <p:cNvSpPr txBox="true"/>
            <p:nvPr/>
          </p:nvSpPr>
          <p:spPr>
            <a:xfrm>
              <a:off x="0" y="-19050"/>
              <a:ext cx="4720800" cy="1337850"/>
            </a:xfrm>
            <a:prstGeom prst="rect">
              <a:avLst/>
            </a:prstGeom>
          </p:spPr>
          <p:txBody>
            <a:bodyPr anchor="ctr" rtlCol="false" tIns="50800" lIns="50800" bIns="50800" rIns="50800"/>
            <a:lstStyle/>
            <a:p>
              <a:pPr algn="ctr">
                <a:lnSpc>
                  <a:spcPts val="3600"/>
                </a:lnSpc>
              </a:pPr>
              <a:r>
                <a:rPr lang="en-US" b="true" sz="3000">
                  <a:solidFill>
                    <a:srgbClr val="FFFFFF"/>
                  </a:solidFill>
                  <a:latin typeface="Roboto Bold"/>
                  <a:ea typeface="Roboto Bold"/>
                  <a:cs typeface="Roboto Bold"/>
                  <a:sym typeface="Roboto Bold"/>
                </a:rPr>
                <a:t>Report Writing</a:t>
              </a:r>
            </a:p>
          </p:txBody>
        </p:sp>
      </p:grpSp>
      <p:grpSp>
        <p:nvGrpSpPr>
          <p:cNvPr name="Group 10" id="10"/>
          <p:cNvGrpSpPr/>
          <p:nvPr/>
        </p:nvGrpSpPr>
        <p:grpSpPr>
          <a:xfrm rot="0">
            <a:off x="1634006" y="3388333"/>
            <a:ext cx="3540600" cy="989100"/>
            <a:chOff x="0" y="0"/>
            <a:chExt cx="4720800" cy="1318800"/>
          </a:xfrm>
        </p:grpSpPr>
        <p:sp>
          <p:nvSpPr>
            <p:cNvPr name="Freeform 11" id="11"/>
            <p:cNvSpPr/>
            <p:nvPr/>
          </p:nvSpPr>
          <p:spPr>
            <a:xfrm flipH="false" flipV="false" rot="0">
              <a:off x="0" y="0"/>
              <a:ext cx="4720844" cy="1318768"/>
            </a:xfrm>
            <a:custGeom>
              <a:avLst/>
              <a:gdLst/>
              <a:ahLst/>
              <a:cxnLst/>
              <a:rect r="r" b="b" t="t" l="l"/>
              <a:pathLst>
                <a:path h="1318768" w="4720844">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A5C2"/>
            </a:solidFill>
          </p:spPr>
        </p:sp>
        <p:sp>
          <p:nvSpPr>
            <p:cNvPr name="TextBox 12" id="12"/>
            <p:cNvSpPr txBox="true"/>
            <p:nvPr/>
          </p:nvSpPr>
          <p:spPr>
            <a:xfrm>
              <a:off x="0" y="-19050"/>
              <a:ext cx="4720800" cy="1337850"/>
            </a:xfrm>
            <a:prstGeom prst="rect">
              <a:avLst/>
            </a:prstGeom>
          </p:spPr>
          <p:txBody>
            <a:bodyPr anchor="ctr" rtlCol="false" tIns="50800" lIns="50800" bIns="50800" rIns="50800"/>
            <a:lstStyle/>
            <a:p>
              <a:pPr algn="ctr">
                <a:lnSpc>
                  <a:spcPts val="3600"/>
                </a:lnSpc>
              </a:pPr>
              <a:r>
                <a:rPr lang="en-US" b="true" sz="3000">
                  <a:solidFill>
                    <a:srgbClr val="FFFFFF"/>
                  </a:solidFill>
                  <a:latin typeface="Roboto Bold"/>
                  <a:ea typeface="Roboto Bold"/>
                  <a:cs typeface="Roboto Bold"/>
                  <a:sym typeface="Roboto Bold"/>
                </a:rPr>
                <a:t>Features</a:t>
              </a:r>
            </a:p>
          </p:txBody>
        </p:sp>
      </p:grpSp>
      <p:grpSp>
        <p:nvGrpSpPr>
          <p:cNvPr name="Group 13" id="13"/>
          <p:cNvGrpSpPr/>
          <p:nvPr/>
        </p:nvGrpSpPr>
        <p:grpSpPr>
          <a:xfrm rot="0">
            <a:off x="6455243" y="3388333"/>
            <a:ext cx="4845914" cy="989100"/>
            <a:chOff x="0" y="0"/>
            <a:chExt cx="6461219" cy="1318800"/>
          </a:xfrm>
        </p:grpSpPr>
        <p:sp>
          <p:nvSpPr>
            <p:cNvPr name="Freeform 14" id="14"/>
            <p:cNvSpPr/>
            <p:nvPr/>
          </p:nvSpPr>
          <p:spPr>
            <a:xfrm flipH="false" flipV="false" rot="0">
              <a:off x="0" y="0"/>
              <a:ext cx="6461263" cy="1318768"/>
            </a:xfrm>
            <a:custGeom>
              <a:avLst/>
              <a:gdLst/>
              <a:ahLst/>
              <a:cxnLst/>
              <a:rect r="r" b="b" t="t" l="l"/>
              <a:pathLst>
                <a:path h="1318768" w="6461263">
                  <a:moveTo>
                    <a:pt x="0" y="659384"/>
                  </a:moveTo>
                  <a:cubicBezTo>
                    <a:pt x="0" y="295275"/>
                    <a:pt x="404134" y="0"/>
                    <a:pt x="902479" y="0"/>
                  </a:cubicBezTo>
                  <a:lnTo>
                    <a:pt x="5558800" y="0"/>
                  </a:lnTo>
                  <a:cubicBezTo>
                    <a:pt x="6057319" y="0"/>
                    <a:pt x="6461263" y="295275"/>
                    <a:pt x="6461263" y="659384"/>
                  </a:cubicBezTo>
                  <a:cubicBezTo>
                    <a:pt x="6461263" y="1023493"/>
                    <a:pt x="6057145" y="1318768"/>
                    <a:pt x="5558800" y="1318768"/>
                  </a:cubicBezTo>
                  <a:lnTo>
                    <a:pt x="902479" y="1318768"/>
                  </a:lnTo>
                  <a:cubicBezTo>
                    <a:pt x="404134" y="1318768"/>
                    <a:pt x="0" y="1023620"/>
                    <a:pt x="0" y="659384"/>
                  </a:cubicBezTo>
                  <a:close/>
                </a:path>
              </a:pathLst>
            </a:custGeom>
            <a:solidFill>
              <a:srgbClr val="00A5C2"/>
            </a:solidFill>
          </p:spPr>
        </p:sp>
        <p:sp>
          <p:nvSpPr>
            <p:cNvPr name="TextBox 15" id="15"/>
            <p:cNvSpPr txBox="true"/>
            <p:nvPr/>
          </p:nvSpPr>
          <p:spPr>
            <a:xfrm>
              <a:off x="0" y="-19050"/>
              <a:ext cx="6461219" cy="1337850"/>
            </a:xfrm>
            <a:prstGeom prst="rect">
              <a:avLst/>
            </a:prstGeom>
          </p:spPr>
          <p:txBody>
            <a:bodyPr anchor="ctr" rtlCol="false" tIns="50800" lIns="50800" bIns="50800" rIns="50800"/>
            <a:lstStyle/>
            <a:p>
              <a:pPr algn="ctr">
                <a:lnSpc>
                  <a:spcPts val="3600"/>
                </a:lnSpc>
              </a:pPr>
              <a:r>
                <a:rPr lang="en-US" b="true" sz="3000">
                  <a:solidFill>
                    <a:srgbClr val="FFFFFF"/>
                  </a:solidFill>
                  <a:latin typeface="Roboto Bold"/>
                  <a:ea typeface="Roboto Bold"/>
                  <a:cs typeface="Roboto Bold"/>
                  <a:sym typeface="Roboto Bold"/>
                </a:rPr>
                <a:t>Features Enhancements</a:t>
              </a:r>
            </a:p>
          </p:txBody>
        </p:sp>
      </p:grpSp>
      <p:grpSp>
        <p:nvGrpSpPr>
          <p:cNvPr name="Group 16" id="16"/>
          <p:cNvGrpSpPr/>
          <p:nvPr/>
        </p:nvGrpSpPr>
        <p:grpSpPr>
          <a:xfrm rot="0">
            <a:off x="7107900" y="1664184"/>
            <a:ext cx="3540600" cy="989100"/>
            <a:chOff x="0" y="0"/>
            <a:chExt cx="4720800" cy="1318800"/>
          </a:xfrm>
        </p:grpSpPr>
        <p:sp>
          <p:nvSpPr>
            <p:cNvPr name="Freeform 17" id="17"/>
            <p:cNvSpPr/>
            <p:nvPr/>
          </p:nvSpPr>
          <p:spPr>
            <a:xfrm flipH="false" flipV="false" rot="0">
              <a:off x="0" y="0"/>
              <a:ext cx="4720844" cy="1318768"/>
            </a:xfrm>
            <a:custGeom>
              <a:avLst/>
              <a:gdLst/>
              <a:ahLst/>
              <a:cxnLst/>
              <a:rect r="r" b="b" t="t" l="l"/>
              <a:pathLst>
                <a:path h="1318768" w="4720844">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A5C2"/>
            </a:solidFill>
          </p:spPr>
        </p:sp>
        <p:sp>
          <p:nvSpPr>
            <p:cNvPr name="TextBox 18" id="18"/>
            <p:cNvSpPr txBox="true"/>
            <p:nvPr/>
          </p:nvSpPr>
          <p:spPr>
            <a:xfrm>
              <a:off x="0" y="-19050"/>
              <a:ext cx="4720800" cy="1337850"/>
            </a:xfrm>
            <a:prstGeom prst="rect">
              <a:avLst/>
            </a:prstGeom>
          </p:spPr>
          <p:txBody>
            <a:bodyPr anchor="ctr" rtlCol="false" tIns="50800" lIns="50800" bIns="50800" rIns="50800"/>
            <a:lstStyle/>
            <a:p>
              <a:pPr algn="ctr">
                <a:lnSpc>
                  <a:spcPts val="3600"/>
                </a:lnSpc>
              </a:pPr>
              <a:r>
                <a:rPr lang="en-US" b="true" sz="3000">
                  <a:solidFill>
                    <a:srgbClr val="FFFFFF"/>
                  </a:solidFill>
                  <a:latin typeface="Roboto Bold"/>
                  <a:ea typeface="Roboto Bold"/>
                  <a:cs typeface="Roboto Bold"/>
                  <a:sym typeface="Roboto Bold"/>
                </a:rPr>
                <a:t>Me</a:t>
              </a:r>
            </a:p>
          </p:txBody>
        </p:sp>
      </p:grpSp>
      <p:sp>
        <p:nvSpPr>
          <p:cNvPr name="AutoShape 19" id="19"/>
          <p:cNvSpPr/>
          <p:nvPr/>
        </p:nvSpPr>
        <p:spPr>
          <a:xfrm flipV="true">
            <a:off x="3404306" y="2939908"/>
            <a:ext cx="10911995" cy="0"/>
          </a:xfrm>
          <a:prstGeom prst="line">
            <a:avLst/>
          </a:prstGeom>
          <a:ln cap="flat" w="38100">
            <a:solidFill>
              <a:srgbClr val="000000"/>
            </a:solidFill>
            <a:prstDash val="solid"/>
            <a:headEnd type="none" len="sm" w="sm"/>
            <a:tailEnd type="none" len="sm" w="sm"/>
          </a:ln>
        </p:spPr>
      </p:sp>
      <p:grpSp>
        <p:nvGrpSpPr>
          <p:cNvPr name="Group 20" id="20"/>
          <p:cNvGrpSpPr/>
          <p:nvPr/>
        </p:nvGrpSpPr>
        <p:grpSpPr>
          <a:xfrm rot="0">
            <a:off x="1153014" y="4677390"/>
            <a:ext cx="4502583" cy="1115244"/>
            <a:chOff x="0" y="0"/>
            <a:chExt cx="6003444" cy="1486991"/>
          </a:xfrm>
        </p:grpSpPr>
        <p:sp>
          <p:nvSpPr>
            <p:cNvPr name="Freeform 21" id="21"/>
            <p:cNvSpPr/>
            <p:nvPr/>
          </p:nvSpPr>
          <p:spPr>
            <a:xfrm flipH="false" flipV="false" rot="0">
              <a:off x="0" y="0"/>
              <a:ext cx="6003488" cy="1486955"/>
            </a:xfrm>
            <a:custGeom>
              <a:avLst/>
              <a:gdLst/>
              <a:ahLst/>
              <a:cxnLst/>
              <a:rect r="r" b="b" t="t" l="l"/>
              <a:pathLst>
                <a:path h="1486955" w="6003488">
                  <a:moveTo>
                    <a:pt x="0" y="743478"/>
                  </a:moveTo>
                  <a:cubicBezTo>
                    <a:pt x="0" y="332933"/>
                    <a:pt x="375501" y="0"/>
                    <a:pt x="838539" y="0"/>
                  </a:cubicBezTo>
                  <a:lnTo>
                    <a:pt x="5164961" y="0"/>
                  </a:lnTo>
                  <a:cubicBezTo>
                    <a:pt x="5628160" y="0"/>
                    <a:pt x="6003488" y="332933"/>
                    <a:pt x="6003488" y="743478"/>
                  </a:cubicBezTo>
                  <a:cubicBezTo>
                    <a:pt x="6003488" y="1154023"/>
                    <a:pt x="5627998" y="1486955"/>
                    <a:pt x="5164961" y="1486955"/>
                  </a:cubicBezTo>
                  <a:lnTo>
                    <a:pt x="838539" y="1486955"/>
                  </a:lnTo>
                  <a:cubicBezTo>
                    <a:pt x="375501" y="1486955"/>
                    <a:pt x="0" y="1154166"/>
                    <a:pt x="0" y="743478"/>
                  </a:cubicBezTo>
                  <a:close/>
                </a:path>
              </a:pathLst>
            </a:custGeom>
            <a:solidFill>
              <a:srgbClr val="003A58"/>
            </a:solidFill>
          </p:spPr>
        </p:sp>
        <p:sp>
          <p:nvSpPr>
            <p:cNvPr name="TextBox 22" id="22"/>
            <p:cNvSpPr txBox="true"/>
            <p:nvPr/>
          </p:nvSpPr>
          <p:spPr>
            <a:xfrm>
              <a:off x="0" y="-19050"/>
              <a:ext cx="6003444" cy="1506041"/>
            </a:xfrm>
            <a:prstGeom prst="rect">
              <a:avLst/>
            </a:prstGeom>
          </p:spPr>
          <p:txBody>
            <a:bodyPr anchor="ctr" rtlCol="false" tIns="50800" lIns="50800" bIns="50800" rIns="50800"/>
            <a:lstStyle/>
            <a:p>
              <a:pPr algn="ctr">
                <a:lnSpc>
                  <a:spcPts val="3600"/>
                </a:lnSpc>
              </a:pPr>
              <a:r>
                <a:rPr lang="en-US" b="true" sz="3000">
                  <a:solidFill>
                    <a:srgbClr val="FFFFFF"/>
                  </a:solidFill>
                  <a:latin typeface="Roboto Bold"/>
                  <a:ea typeface="Roboto Bold"/>
                  <a:cs typeface="Roboto Bold"/>
                  <a:sym typeface="Roboto Bold"/>
                </a:rPr>
                <a:t>Training of Decision Tree</a:t>
              </a:r>
            </a:p>
          </p:txBody>
        </p:sp>
      </p:grpSp>
      <p:grpSp>
        <p:nvGrpSpPr>
          <p:cNvPr name="Group 23" id="23"/>
          <p:cNvGrpSpPr/>
          <p:nvPr/>
        </p:nvGrpSpPr>
        <p:grpSpPr>
          <a:xfrm rot="0">
            <a:off x="857764" y="8845494"/>
            <a:ext cx="5093082" cy="1225702"/>
            <a:chOff x="0" y="0"/>
            <a:chExt cx="6790776" cy="1634269"/>
          </a:xfrm>
        </p:grpSpPr>
        <p:sp>
          <p:nvSpPr>
            <p:cNvPr name="Freeform 24" id="24"/>
            <p:cNvSpPr/>
            <p:nvPr/>
          </p:nvSpPr>
          <p:spPr>
            <a:xfrm flipH="false" flipV="false" rot="0">
              <a:off x="0" y="0"/>
              <a:ext cx="6790820" cy="1634230"/>
            </a:xfrm>
            <a:custGeom>
              <a:avLst/>
              <a:gdLst/>
              <a:ahLst/>
              <a:cxnLst/>
              <a:rect r="r" b="b" t="t" l="l"/>
              <a:pathLst>
                <a:path h="1634230" w="6790820">
                  <a:moveTo>
                    <a:pt x="0" y="817115"/>
                  </a:moveTo>
                  <a:cubicBezTo>
                    <a:pt x="0" y="365908"/>
                    <a:pt x="424747" y="0"/>
                    <a:pt x="948511" y="0"/>
                  </a:cubicBezTo>
                  <a:lnTo>
                    <a:pt x="5842329" y="0"/>
                  </a:lnTo>
                  <a:cubicBezTo>
                    <a:pt x="6366275" y="0"/>
                    <a:pt x="6790820" y="365908"/>
                    <a:pt x="6790820" y="817115"/>
                  </a:cubicBezTo>
                  <a:cubicBezTo>
                    <a:pt x="6790820" y="1268322"/>
                    <a:pt x="6366092" y="1634230"/>
                    <a:pt x="5842329" y="1634230"/>
                  </a:cubicBezTo>
                  <a:lnTo>
                    <a:pt x="948511" y="1634230"/>
                  </a:lnTo>
                  <a:cubicBezTo>
                    <a:pt x="424747" y="1634230"/>
                    <a:pt x="0" y="1268479"/>
                    <a:pt x="0" y="817115"/>
                  </a:cubicBezTo>
                  <a:close/>
                </a:path>
              </a:pathLst>
            </a:custGeom>
            <a:solidFill>
              <a:srgbClr val="003865"/>
            </a:solidFill>
          </p:spPr>
        </p:sp>
        <p:sp>
          <p:nvSpPr>
            <p:cNvPr name="TextBox 25" id="25"/>
            <p:cNvSpPr txBox="true"/>
            <p:nvPr/>
          </p:nvSpPr>
          <p:spPr>
            <a:xfrm>
              <a:off x="0" y="-19050"/>
              <a:ext cx="6790776" cy="1653319"/>
            </a:xfrm>
            <a:prstGeom prst="rect">
              <a:avLst/>
            </a:prstGeom>
          </p:spPr>
          <p:txBody>
            <a:bodyPr anchor="ctr" rtlCol="false" tIns="50800" lIns="50800" bIns="50800" rIns="50800"/>
            <a:lstStyle/>
            <a:p>
              <a:pPr algn="ctr">
                <a:lnSpc>
                  <a:spcPts val="3600"/>
                </a:lnSpc>
              </a:pPr>
              <a:r>
                <a:rPr lang="en-US" b="true" sz="3000">
                  <a:solidFill>
                    <a:srgbClr val="FFFFFF"/>
                  </a:solidFill>
                  <a:latin typeface="Roboto Bold"/>
                  <a:ea typeface="Roboto Bold"/>
                  <a:cs typeface="Roboto Bold"/>
                  <a:sym typeface="Roboto Bold"/>
                </a:rPr>
                <a:t>Implementation of Model to Easy Mode </a:t>
              </a:r>
            </a:p>
          </p:txBody>
        </p:sp>
      </p:grpSp>
      <p:grpSp>
        <p:nvGrpSpPr>
          <p:cNvPr name="Group 26" id="26"/>
          <p:cNvGrpSpPr/>
          <p:nvPr/>
        </p:nvGrpSpPr>
        <p:grpSpPr>
          <a:xfrm rot="0">
            <a:off x="6233578" y="7687468"/>
            <a:ext cx="5261823" cy="1121086"/>
            <a:chOff x="0" y="0"/>
            <a:chExt cx="7015764" cy="1494781"/>
          </a:xfrm>
        </p:grpSpPr>
        <p:sp>
          <p:nvSpPr>
            <p:cNvPr name="Freeform 27" id="27"/>
            <p:cNvSpPr/>
            <p:nvPr/>
          </p:nvSpPr>
          <p:spPr>
            <a:xfrm flipH="false" flipV="false" rot="0">
              <a:off x="0" y="0"/>
              <a:ext cx="7015807" cy="1494745"/>
            </a:xfrm>
            <a:custGeom>
              <a:avLst/>
              <a:gdLst/>
              <a:ahLst/>
              <a:cxnLst/>
              <a:rect r="r" b="b" t="t" l="l"/>
              <a:pathLst>
                <a:path h="1494745" w="7015807">
                  <a:moveTo>
                    <a:pt x="0" y="747373"/>
                  </a:moveTo>
                  <a:cubicBezTo>
                    <a:pt x="0" y="334677"/>
                    <a:pt x="438820" y="0"/>
                    <a:pt x="979936" y="0"/>
                  </a:cubicBezTo>
                  <a:lnTo>
                    <a:pt x="6035893" y="0"/>
                  </a:lnTo>
                  <a:cubicBezTo>
                    <a:pt x="6577198" y="0"/>
                    <a:pt x="7015807" y="334677"/>
                    <a:pt x="7015807" y="747373"/>
                  </a:cubicBezTo>
                  <a:cubicBezTo>
                    <a:pt x="7015807" y="1160068"/>
                    <a:pt x="6577009" y="1494745"/>
                    <a:pt x="6035893" y="1494745"/>
                  </a:cubicBezTo>
                  <a:lnTo>
                    <a:pt x="979936" y="1494745"/>
                  </a:lnTo>
                  <a:cubicBezTo>
                    <a:pt x="438820" y="1494745"/>
                    <a:pt x="0" y="1160212"/>
                    <a:pt x="0" y="747373"/>
                  </a:cubicBezTo>
                  <a:close/>
                </a:path>
              </a:pathLst>
            </a:custGeom>
            <a:solidFill>
              <a:srgbClr val="003865"/>
            </a:solidFill>
          </p:spPr>
        </p:sp>
        <p:sp>
          <p:nvSpPr>
            <p:cNvPr name="TextBox 28" id="28"/>
            <p:cNvSpPr txBox="true"/>
            <p:nvPr/>
          </p:nvSpPr>
          <p:spPr>
            <a:xfrm>
              <a:off x="0" y="-19050"/>
              <a:ext cx="7015764" cy="1513831"/>
            </a:xfrm>
            <a:prstGeom prst="rect">
              <a:avLst/>
            </a:prstGeom>
          </p:spPr>
          <p:txBody>
            <a:bodyPr anchor="ctr" rtlCol="false" tIns="50800" lIns="50800" bIns="50800" rIns="50800"/>
            <a:lstStyle/>
            <a:p>
              <a:pPr algn="ctr">
                <a:lnSpc>
                  <a:spcPts val="3600"/>
                </a:lnSpc>
              </a:pPr>
              <a:r>
                <a:rPr lang="en-US" b="true" sz="3000">
                  <a:solidFill>
                    <a:srgbClr val="FFFFFF"/>
                  </a:solidFill>
                  <a:latin typeface="Roboto Bold"/>
                  <a:ea typeface="Roboto Bold"/>
                  <a:cs typeface="Roboto Bold"/>
                  <a:sym typeface="Roboto Bold"/>
                </a:rPr>
                <a:t>Integrated with Confusion Matrix Plot for Visualisation</a:t>
              </a:r>
            </a:p>
          </p:txBody>
        </p:sp>
      </p:grpSp>
      <p:grpSp>
        <p:nvGrpSpPr>
          <p:cNvPr name="Group 29" id="29"/>
          <p:cNvGrpSpPr/>
          <p:nvPr/>
        </p:nvGrpSpPr>
        <p:grpSpPr>
          <a:xfrm rot="0">
            <a:off x="6233578" y="6087909"/>
            <a:ext cx="5234401" cy="1170934"/>
            <a:chOff x="0" y="0"/>
            <a:chExt cx="6979201" cy="1561246"/>
          </a:xfrm>
        </p:grpSpPr>
        <p:sp>
          <p:nvSpPr>
            <p:cNvPr name="Freeform 30" id="30"/>
            <p:cNvSpPr/>
            <p:nvPr/>
          </p:nvSpPr>
          <p:spPr>
            <a:xfrm flipH="false" flipV="false" rot="0">
              <a:off x="0" y="0"/>
              <a:ext cx="6979245" cy="1561208"/>
            </a:xfrm>
            <a:custGeom>
              <a:avLst/>
              <a:gdLst/>
              <a:ahLst/>
              <a:cxnLst/>
              <a:rect r="r" b="b" t="t" l="l"/>
              <a:pathLst>
                <a:path h="1561208" w="6979245">
                  <a:moveTo>
                    <a:pt x="0" y="780604"/>
                  </a:moveTo>
                  <a:cubicBezTo>
                    <a:pt x="0" y="349558"/>
                    <a:pt x="436533" y="0"/>
                    <a:pt x="974829" y="0"/>
                  </a:cubicBezTo>
                  <a:lnTo>
                    <a:pt x="6004437" y="0"/>
                  </a:lnTo>
                  <a:cubicBezTo>
                    <a:pt x="6542921" y="0"/>
                    <a:pt x="6979245" y="349558"/>
                    <a:pt x="6979245" y="780604"/>
                  </a:cubicBezTo>
                  <a:cubicBezTo>
                    <a:pt x="6979245" y="1211650"/>
                    <a:pt x="6542734" y="1561208"/>
                    <a:pt x="6004437" y="1561208"/>
                  </a:cubicBezTo>
                  <a:lnTo>
                    <a:pt x="974829" y="1561208"/>
                  </a:lnTo>
                  <a:cubicBezTo>
                    <a:pt x="436533" y="1561208"/>
                    <a:pt x="0" y="1211800"/>
                    <a:pt x="0" y="780604"/>
                  </a:cubicBezTo>
                  <a:close/>
                </a:path>
              </a:pathLst>
            </a:custGeom>
            <a:solidFill>
              <a:srgbClr val="003865"/>
            </a:solidFill>
          </p:spPr>
        </p:sp>
        <p:sp>
          <p:nvSpPr>
            <p:cNvPr name="TextBox 31" id="31"/>
            <p:cNvSpPr txBox="true"/>
            <p:nvPr/>
          </p:nvSpPr>
          <p:spPr>
            <a:xfrm>
              <a:off x="0" y="-19050"/>
              <a:ext cx="6979201" cy="1580296"/>
            </a:xfrm>
            <a:prstGeom prst="rect">
              <a:avLst/>
            </a:prstGeom>
          </p:spPr>
          <p:txBody>
            <a:bodyPr anchor="ctr" rtlCol="false" tIns="50800" lIns="50800" bIns="50800" rIns="50800"/>
            <a:lstStyle/>
            <a:p>
              <a:pPr algn="ctr">
                <a:lnSpc>
                  <a:spcPts val="3600"/>
                </a:lnSpc>
              </a:pPr>
              <a:r>
                <a:rPr lang="en-US" b="true" sz="3000">
                  <a:solidFill>
                    <a:srgbClr val="FFFFFF"/>
                  </a:solidFill>
                  <a:latin typeface="Roboto Bold"/>
                  <a:ea typeface="Roboto Bold"/>
                  <a:cs typeface="Roboto Bold"/>
                  <a:sym typeface="Roboto Bold"/>
                </a:rPr>
                <a:t>Memory Free Allocation</a:t>
              </a:r>
            </a:p>
          </p:txBody>
        </p:sp>
      </p:grpSp>
      <p:grpSp>
        <p:nvGrpSpPr>
          <p:cNvPr name="Group 32" id="32"/>
          <p:cNvGrpSpPr/>
          <p:nvPr/>
        </p:nvGrpSpPr>
        <p:grpSpPr>
          <a:xfrm rot="0">
            <a:off x="12526951" y="4740462"/>
            <a:ext cx="3540600" cy="989100"/>
            <a:chOff x="0" y="0"/>
            <a:chExt cx="4720800" cy="1318800"/>
          </a:xfrm>
        </p:grpSpPr>
        <p:sp>
          <p:nvSpPr>
            <p:cNvPr name="Freeform 33" id="33"/>
            <p:cNvSpPr/>
            <p:nvPr/>
          </p:nvSpPr>
          <p:spPr>
            <a:xfrm flipH="false" flipV="false" rot="0">
              <a:off x="0" y="0"/>
              <a:ext cx="4720844" cy="1318768"/>
            </a:xfrm>
            <a:custGeom>
              <a:avLst/>
              <a:gdLst/>
              <a:ahLst/>
              <a:cxnLst/>
              <a:rect r="r" b="b" t="t" l="l"/>
              <a:pathLst>
                <a:path h="1318768" w="4720844">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sp>
        <p:sp>
          <p:nvSpPr>
            <p:cNvPr name="TextBox 34" id="34"/>
            <p:cNvSpPr txBox="true"/>
            <p:nvPr/>
          </p:nvSpPr>
          <p:spPr>
            <a:xfrm>
              <a:off x="0" y="-19050"/>
              <a:ext cx="4720800" cy="1337850"/>
            </a:xfrm>
            <a:prstGeom prst="rect">
              <a:avLst/>
            </a:prstGeom>
          </p:spPr>
          <p:txBody>
            <a:bodyPr anchor="ctr" rtlCol="false" tIns="50800" lIns="50800" bIns="50800" rIns="50800"/>
            <a:lstStyle/>
            <a:p>
              <a:pPr algn="ctr">
                <a:lnSpc>
                  <a:spcPts val="3600"/>
                </a:lnSpc>
              </a:pPr>
              <a:r>
                <a:rPr lang="en-US" b="true" sz="3000">
                  <a:solidFill>
                    <a:srgbClr val="FFFFFF"/>
                  </a:solidFill>
                  <a:latin typeface="Roboto Bold"/>
                  <a:ea typeface="Roboto Bold"/>
                  <a:cs typeface="Roboto Bold"/>
                  <a:sym typeface="Roboto Bold"/>
                </a:rPr>
                <a:t>Decision Tree</a:t>
              </a:r>
            </a:p>
          </p:txBody>
        </p:sp>
      </p:grpSp>
      <p:grpSp>
        <p:nvGrpSpPr>
          <p:cNvPr name="Group 35" id="35"/>
          <p:cNvGrpSpPr/>
          <p:nvPr/>
        </p:nvGrpSpPr>
        <p:grpSpPr>
          <a:xfrm rot="0">
            <a:off x="1153014" y="7379285"/>
            <a:ext cx="4502583" cy="1170934"/>
            <a:chOff x="0" y="0"/>
            <a:chExt cx="6003444" cy="1561246"/>
          </a:xfrm>
        </p:grpSpPr>
        <p:sp>
          <p:nvSpPr>
            <p:cNvPr name="Freeform 36" id="36"/>
            <p:cNvSpPr/>
            <p:nvPr/>
          </p:nvSpPr>
          <p:spPr>
            <a:xfrm flipH="false" flipV="false" rot="0">
              <a:off x="0" y="0"/>
              <a:ext cx="6003488" cy="1561208"/>
            </a:xfrm>
            <a:custGeom>
              <a:avLst/>
              <a:gdLst/>
              <a:ahLst/>
              <a:cxnLst/>
              <a:rect r="r" b="b" t="t" l="l"/>
              <a:pathLst>
                <a:path h="1561208" w="6003488">
                  <a:moveTo>
                    <a:pt x="0" y="780604"/>
                  </a:moveTo>
                  <a:cubicBezTo>
                    <a:pt x="0" y="349558"/>
                    <a:pt x="375501" y="0"/>
                    <a:pt x="838539" y="0"/>
                  </a:cubicBezTo>
                  <a:lnTo>
                    <a:pt x="5164961" y="0"/>
                  </a:lnTo>
                  <a:cubicBezTo>
                    <a:pt x="5628160" y="0"/>
                    <a:pt x="6003488" y="349558"/>
                    <a:pt x="6003488" y="780604"/>
                  </a:cubicBezTo>
                  <a:cubicBezTo>
                    <a:pt x="6003488" y="1211650"/>
                    <a:pt x="5627998" y="1561208"/>
                    <a:pt x="5164961" y="1561208"/>
                  </a:cubicBezTo>
                  <a:lnTo>
                    <a:pt x="838539" y="1561208"/>
                  </a:lnTo>
                  <a:cubicBezTo>
                    <a:pt x="375501" y="1561208"/>
                    <a:pt x="0" y="1211800"/>
                    <a:pt x="0" y="780604"/>
                  </a:cubicBezTo>
                  <a:close/>
                </a:path>
              </a:pathLst>
            </a:custGeom>
            <a:solidFill>
              <a:srgbClr val="003A58"/>
            </a:solidFill>
          </p:spPr>
        </p:sp>
        <p:sp>
          <p:nvSpPr>
            <p:cNvPr name="TextBox 37" id="37"/>
            <p:cNvSpPr txBox="true"/>
            <p:nvPr/>
          </p:nvSpPr>
          <p:spPr>
            <a:xfrm>
              <a:off x="0" y="-19050"/>
              <a:ext cx="6003444" cy="1580296"/>
            </a:xfrm>
            <a:prstGeom prst="rect">
              <a:avLst/>
            </a:prstGeom>
          </p:spPr>
          <p:txBody>
            <a:bodyPr anchor="ctr" rtlCol="false" tIns="50800" lIns="50800" bIns="50800" rIns="50800"/>
            <a:lstStyle/>
            <a:p>
              <a:pPr algn="ctr">
                <a:lnSpc>
                  <a:spcPts val="3600"/>
                </a:lnSpc>
              </a:pPr>
              <a:r>
                <a:rPr lang="en-US" b="true" sz="3000">
                  <a:solidFill>
                    <a:srgbClr val="FFFFFF"/>
                  </a:solidFill>
                  <a:latin typeface="Roboto Bold"/>
                  <a:ea typeface="Roboto Bold"/>
                  <a:cs typeface="Roboto Bold"/>
                  <a:sym typeface="Roboto Bold"/>
                </a:rPr>
                <a:t>Evaluation of Decision Tree</a:t>
              </a:r>
            </a:p>
          </p:txBody>
        </p:sp>
      </p:grpSp>
      <p:grpSp>
        <p:nvGrpSpPr>
          <p:cNvPr name="Group 38" id="38"/>
          <p:cNvGrpSpPr/>
          <p:nvPr/>
        </p:nvGrpSpPr>
        <p:grpSpPr>
          <a:xfrm rot="0">
            <a:off x="6261000" y="4677390"/>
            <a:ext cx="5234401" cy="1115244"/>
            <a:chOff x="0" y="0"/>
            <a:chExt cx="6979201" cy="1486991"/>
          </a:xfrm>
        </p:grpSpPr>
        <p:sp>
          <p:nvSpPr>
            <p:cNvPr name="Freeform 39" id="39"/>
            <p:cNvSpPr/>
            <p:nvPr/>
          </p:nvSpPr>
          <p:spPr>
            <a:xfrm flipH="false" flipV="false" rot="0">
              <a:off x="0" y="0"/>
              <a:ext cx="6979245" cy="1486955"/>
            </a:xfrm>
            <a:custGeom>
              <a:avLst/>
              <a:gdLst/>
              <a:ahLst/>
              <a:cxnLst/>
              <a:rect r="r" b="b" t="t" l="l"/>
              <a:pathLst>
                <a:path h="1486955" w="6979245">
                  <a:moveTo>
                    <a:pt x="0" y="743478"/>
                  </a:moveTo>
                  <a:cubicBezTo>
                    <a:pt x="0" y="332933"/>
                    <a:pt x="436533" y="0"/>
                    <a:pt x="974829" y="0"/>
                  </a:cubicBezTo>
                  <a:lnTo>
                    <a:pt x="6004437" y="0"/>
                  </a:lnTo>
                  <a:cubicBezTo>
                    <a:pt x="6542921" y="0"/>
                    <a:pt x="6979245" y="332933"/>
                    <a:pt x="6979245" y="743478"/>
                  </a:cubicBezTo>
                  <a:cubicBezTo>
                    <a:pt x="6979245" y="1154023"/>
                    <a:pt x="6542734" y="1486955"/>
                    <a:pt x="6004437" y="1486955"/>
                  </a:cubicBezTo>
                  <a:lnTo>
                    <a:pt x="974829" y="1486955"/>
                  </a:lnTo>
                  <a:cubicBezTo>
                    <a:pt x="436533" y="1486955"/>
                    <a:pt x="0" y="1154166"/>
                    <a:pt x="0" y="743478"/>
                  </a:cubicBezTo>
                  <a:close/>
                </a:path>
              </a:pathLst>
            </a:custGeom>
            <a:solidFill>
              <a:srgbClr val="003865"/>
            </a:solidFill>
          </p:spPr>
        </p:sp>
        <p:sp>
          <p:nvSpPr>
            <p:cNvPr name="TextBox 40" id="40"/>
            <p:cNvSpPr txBox="true"/>
            <p:nvPr/>
          </p:nvSpPr>
          <p:spPr>
            <a:xfrm>
              <a:off x="0" y="-19050"/>
              <a:ext cx="6979201" cy="1506041"/>
            </a:xfrm>
            <a:prstGeom prst="rect">
              <a:avLst/>
            </a:prstGeom>
          </p:spPr>
          <p:txBody>
            <a:bodyPr anchor="ctr" rtlCol="false" tIns="50800" lIns="50800" bIns="50800" rIns="50800"/>
            <a:lstStyle/>
            <a:p>
              <a:pPr algn="ctr">
                <a:lnSpc>
                  <a:spcPts val="3600"/>
                </a:lnSpc>
              </a:pPr>
              <a:r>
                <a:rPr lang="en-US" b="true" sz="3000">
                  <a:solidFill>
                    <a:srgbClr val="FFFFFF"/>
                  </a:solidFill>
                  <a:latin typeface="Roboto Bold"/>
                  <a:ea typeface="Roboto Bold"/>
                  <a:cs typeface="Roboto Bold"/>
                  <a:sym typeface="Roboto Bold"/>
                </a:rPr>
                <a:t> Randomness to Decision Tree </a:t>
              </a:r>
            </a:p>
          </p:txBody>
        </p:sp>
      </p:grpSp>
      <p:grpSp>
        <p:nvGrpSpPr>
          <p:cNvPr name="Group 41" id="41"/>
          <p:cNvGrpSpPr/>
          <p:nvPr/>
        </p:nvGrpSpPr>
        <p:grpSpPr>
          <a:xfrm rot="0">
            <a:off x="12546001" y="5979880"/>
            <a:ext cx="3540600" cy="989100"/>
            <a:chOff x="0" y="0"/>
            <a:chExt cx="4720800" cy="1318800"/>
          </a:xfrm>
        </p:grpSpPr>
        <p:sp>
          <p:nvSpPr>
            <p:cNvPr name="Freeform 42" id="42"/>
            <p:cNvSpPr/>
            <p:nvPr/>
          </p:nvSpPr>
          <p:spPr>
            <a:xfrm flipH="false" flipV="false" rot="0">
              <a:off x="0" y="0"/>
              <a:ext cx="4720844" cy="1318768"/>
            </a:xfrm>
            <a:custGeom>
              <a:avLst/>
              <a:gdLst/>
              <a:ahLst/>
              <a:cxnLst/>
              <a:rect r="r" b="b" t="t" l="l"/>
              <a:pathLst>
                <a:path h="1318768" w="4720844">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sp>
        <p:sp>
          <p:nvSpPr>
            <p:cNvPr name="TextBox 43" id="43"/>
            <p:cNvSpPr txBox="true"/>
            <p:nvPr/>
          </p:nvSpPr>
          <p:spPr>
            <a:xfrm>
              <a:off x="0" y="-19050"/>
              <a:ext cx="4720800" cy="1337850"/>
            </a:xfrm>
            <a:prstGeom prst="rect">
              <a:avLst/>
            </a:prstGeom>
          </p:spPr>
          <p:txBody>
            <a:bodyPr anchor="ctr" rtlCol="false" tIns="50800" lIns="50800" bIns="50800" rIns="50800"/>
            <a:lstStyle/>
            <a:p>
              <a:pPr algn="ctr">
                <a:lnSpc>
                  <a:spcPts val="3600"/>
                </a:lnSpc>
              </a:pPr>
              <a:r>
                <a:rPr lang="en-US" b="true" sz="3000">
                  <a:solidFill>
                    <a:srgbClr val="FFFFFF"/>
                  </a:solidFill>
                  <a:latin typeface="Roboto Bold"/>
                  <a:ea typeface="Roboto Bold"/>
                  <a:cs typeface="Roboto Bold"/>
                  <a:sym typeface="Roboto Bold"/>
                </a:rPr>
                <a:t>Enchancements</a:t>
              </a:r>
            </a:p>
          </p:txBody>
        </p:sp>
      </p:grpSp>
      <p:grpSp>
        <p:nvGrpSpPr>
          <p:cNvPr name="Group 44" id="44"/>
          <p:cNvGrpSpPr/>
          <p:nvPr/>
        </p:nvGrpSpPr>
        <p:grpSpPr>
          <a:xfrm rot="0">
            <a:off x="12526951" y="7218219"/>
            <a:ext cx="3540600" cy="1115244"/>
            <a:chOff x="0" y="0"/>
            <a:chExt cx="4720800" cy="1486991"/>
          </a:xfrm>
        </p:grpSpPr>
        <p:sp>
          <p:nvSpPr>
            <p:cNvPr name="Freeform 45" id="45"/>
            <p:cNvSpPr/>
            <p:nvPr/>
          </p:nvSpPr>
          <p:spPr>
            <a:xfrm flipH="false" flipV="false" rot="0">
              <a:off x="0" y="0"/>
              <a:ext cx="4720844" cy="1486955"/>
            </a:xfrm>
            <a:custGeom>
              <a:avLst/>
              <a:gdLst/>
              <a:ahLst/>
              <a:cxnLst/>
              <a:rect r="r" b="b" t="t" l="l"/>
              <a:pathLst>
                <a:path h="1486955" w="4720844">
                  <a:moveTo>
                    <a:pt x="0" y="743478"/>
                  </a:moveTo>
                  <a:cubicBezTo>
                    <a:pt x="0" y="332933"/>
                    <a:pt x="295275" y="0"/>
                    <a:pt x="659384" y="0"/>
                  </a:cubicBezTo>
                  <a:lnTo>
                    <a:pt x="4061460" y="0"/>
                  </a:lnTo>
                  <a:cubicBezTo>
                    <a:pt x="4425696" y="0"/>
                    <a:pt x="4720844" y="332933"/>
                    <a:pt x="4720844" y="743478"/>
                  </a:cubicBezTo>
                  <a:cubicBezTo>
                    <a:pt x="4720844" y="1154023"/>
                    <a:pt x="4425569" y="1486955"/>
                    <a:pt x="4061460" y="1486955"/>
                  </a:cubicBezTo>
                  <a:lnTo>
                    <a:pt x="659384" y="1486955"/>
                  </a:lnTo>
                  <a:cubicBezTo>
                    <a:pt x="295275" y="1486955"/>
                    <a:pt x="0" y="1154166"/>
                    <a:pt x="0" y="743478"/>
                  </a:cubicBezTo>
                  <a:close/>
                </a:path>
              </a:pathLst>
            </a:custGeom>
            <a:solidFill>
              <a:srgbClr val="003865"/>
            </a:solidFill>
          </p:spPr>
        </p:sp>
        <p:sp>
          <p:nvSpPr>
            <p:cNvPr name="TextBox 46" id="46"/>
            <p:cNvSpPr txBox="true"/>
            <p:nvPr/>
          </p:nvSpPr>
          <p:spPr>
            <a:xfrm>
              <a:off x="0" y="-19050"/>
              <a:ext cx="4720800" cy="1506041"/>
            </a:xfrm>
            <a:prstGeom prst="rect">
              <a:avLst/>
            </a:prstGeom>
          </p:spPr>
          <p:txBody>
            <a:bodyPr anchor="ctr" rtlCol="false" tIns="50800" lIns="50800" bIns="50800" rIns="50800"/>
            <a:lstStyle/>
            <a:p>
              <a:pPr algn="ctr">
                <a:lnSpc>
                  <a:spcPts val="3600"/>
                </a:lnSpc>
              </a:pPr>
              <a:r>
                <a:rPr lang="en-US" b="true" sz="3000">
                  <a:solidFill>
                    <a:srgbClr val="FFFFFF"/>
                  </a:solidFill>
                  <a:latin typeface="Roboto Bold"/>
                  <a:ea typeface="Roboto Bold"/>
                  <a:cs typeface="Roboto Bold"/>
                  <a:sym typeface="Roboto Bold"/>
                </a:rPr>
                <a:t>Comparison of AI Models</a:t>
              </a:r>
            </a:p>
          </p:txBody>
        </p:sp>
      </p:grpSp>
      <p:grpSp>
        <p:nvGrpSpPr>
          <p:cNvPr name="Group 47" id="47"/>
          <p:cNvGrpSpPr/>
          <p:nvPr/>
        </p:nvGrpSpPr>
        <p:grpSpPr>
          <a:xfrm rot="0">
            <a:off x="12526951" y="8512119"/>
            <a:ext cx="3540600" cy="989100"/>
            <a:chOff x="0" y="0"/>
            <a:chExt cx="4720800" cy="1318800"/>
          </a:xfrm>
        </p:grpSpPr>
        <p:sp>
          <p:nvSpPr>
            <p:cNvPr name="Freeform 48" id="48"/>
            <p:cNvSpPr/>
            <p:nvPr/>
          </p:nvSpPr>
          <p:spPr>
            <a:xfrm flipH="false" flipV="false" rot="0">
              <a:off x="0" y="0"/>
              <a:ext cx="4720844" cy="1318768"/>
            </a:xfrm>
            <a:custGeom>
              <a:avLst/>
              <a:gdLst/>
              <a:ahLst/>
              <a:cxnLst/>
              <a:rect r="r" b="b" t="t" l="l"/>
              <a:pathLst>
                <a:path h="1318768" w="4720844">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sp>
        <p:sp>
          <p:nvSpPr>
            <p:cNvPr name="TextBox 49" id="49"/>
            <p:cNvSpPr txBox="true"/>
            <p:nvPr/>
          </p:nvSpPr>
          <p:spPr>
            <a:xfrm>
              <a:off x="0" y="-19050"/>
              <a:ext cx="4720800" cy="1337850"/>
            </a:xfrm>
            <a:prstGeom prst="rect">
              <a:avLst/>
            </a:prstGeom>
          </p:spPr>
          <p:txBody>
            <a:bodyPr anchor="ctr" rtlCol="false" tIns="50800" lIns="50800" bIns="50800" rIns="50800"/>
            <a:lstStyle/>
            <a:p>
              <a:pPr algn="ctr">
                <a:lnSpc>
                  <a:spcPts val="3600"/>
                </a:lnSpc>
              </a:pPr>
              <a:r>
                <a:rPr lang="en-US" b="true" sz="3000">
                  <a:solidFill>
                    <a:srgbClr val="FFFFFF"/>
                  </a:solidFill>
                  <a:latin typeface="Roboto Bold"/>
                  <a:ea typeface="Roboto Bold"/>
                  <a:cs typeface="Roboto Bold"/>
                  <a:sym typeface="Roboto Bold"/>
                </a:rPr>
                <a:t>Pseudocode</a:t>
              </a:r>
            </a:p>
          </p:txBody>
        </p:sp>
      </p:grpSp>
      <p:grpSp>
        <p:nvGrpSpPr>
          <p:cNvPr name="Group 50" id="50"/>
          <p:cNvGrpSpPr/>
          <p:nvPr/>
        </p:nvGrpSpPr>
        <p:grpSpPr>
          <a:xfrm rot="0">
            <a:off x="1153014" y="6028338"/>
            <a:ext cx="4502583" cy="1115244"/>
            <a:chOff x="0" y="0"/>
            <a:chExt cx="6003444" cy="1486991"/>
          </a:xfrm>
        </p:grpSpPr>
        <p:sp>
          <p:nvSpPr>
            <p:cNvPr name="Freeform 51" id="51"/>
            <p:cNvSpPr/>
            <p:nvPr/>
          </p:nvSpPr>
          <p:spPr>
            <a:xfrm flipH="false" flipV="false" rot="0">
              <a:off x="0" y="0"/>
              <a:ext cx="6003488" cy="1486955"/>
            </a:xfrm>
            <a:custGeom>
              <a:avLst/>
              <a:gdLst/>
              <a:ahLst/>
              <a:cxnLst/>
              <a:rect r="r" b="b" t="t" l="l"/>
              <a:pathLst>
                <a:path h="1486955" w="6003488">
                  <a:moveTo>
                    <a:pt x="0" y="743478"/>
                  </a:moveTo>
                  <a:cubicBezTo>
                    <a:pt x="0" y="332933"/>
                    <a:pt x="375501" y="0"/>
                    <a:pt x="838539" y="0"/>
                  </a:cubicBezTo>
                  <a:lnTo>
                    <a:pt x="5164961" y="0"/>
                  </a:lnTo>
                  <a:cubicBezTo>
                    <a:pt x="5628160" y="0"/>
                    <a:pt x="6003488" y="332933"/>
                    <a:pt x="6003488" y="743478"/>
                  </a:cubicBezTo>
                  <a:cubicBezTo>
                    <a:pt x="6003488" y="1154023"/>
                    <a:pt x="5627998" y="1486955"/>
                    <a:pt x="5164961" y="1486955"/>
                  </a:cubicBezTo>
                  <a:lnTo>
                    <a:pt x="838539" y="1486955"/>
                  </a:lnTo>
                  <a:cubicBezTo>
                    <a:pt x="375501" y="1486955"/>
                    <a:pt x="0" y="1154166"/>
                    <a:pt x="0" y="743478"/>
                  </a:cubicBezTo>
                  <a:close/>
                </a:path>
              </a:pathLst>
            </a:custGeom>
            <a:solidFill>
              <a:srgbClr val="003A58"/>
            </a:solidFill>
          </p:spPr>
        </p:sp>
        <p:sp>
          <p:nvSpPr>
            <p:cNvPr name="TextBox 52" id="52"/>
            <p:cNvSpPr txBox="true"/>
            <p:nvPr/>
          </p:nvSpPr>
          <p:spPr>
            <a:xfrm>
              <a:off x="0" y="-19050"/>
              <a:ext cx="6003444" cy="1506041"/>
            </a:xfrm>
            <a:prstGeom prst="rect">
              <a:avLst/>
            </a:prstGeom>
          </p:spPr>
          <p:txBody>
            <a:bodyPr anchor="ctr" rtlCol="false" tIns="50800" lIns="50800" bIns="50800" rIns="50800"/>
            <a:lstStyle/>
            <a:p>
              <a:pPr algn="ctr">
                <a:lnSpc>
                  <a:spcPts val="3600"/>
                </a:lnSpc>
              </a:pPr>
              <a:r>
                <a:rPr lang="en-US" b="true" sz="3000">
                  <a:solidFill>
                    <a:srgbClr val="FFFFFF"/>
                  </a:solidFill>
                  <a:latin typeface="Roboto Bold"/>
                  <a:ea typeface="Roboto Bold"/>
                  <a:cs typeface="Roboto Bold"/>
                  <a:sym typeface="Roboto Bold"/>
                </a:rPr>
                <a:t>Testing of Decision Tree</a:t>
              </a:r>
            </a:p>
          </p:txBody>
        </p:sp>
      </p:grpSp>
      <p:sp>
        <p:nvSpPr>
          <p:cNvPr name="TextBox 53" id="53"/>
          <p:cNvSpPr txBox="true"/>
          <p:nvPr/>
        </p:nvSpPr>
        <p:spPr>
          <a:xfrm rot="0">
            <a:off x="3831750" y="752451"/>
            <a:ext cx="13633500" cy="673608"/>
          </a:xfrm>
          <a:prstGeom prst="rect">
            <a:avLst/>
          </a:prstGeom>
        </p:spPr>
        <p:txBody>
          <a:bodyPr anchor="t" rtlCol="false" tIns="0" lIns="0" bIns="0" rIns="0">
            <a:spAutoFit/>
          </a:bodyPr>
          <a:lstStyle/>
          <a:p>
            <a:pPr algn="l">
              <a:lnSpc>
                <a:spcPts val="4536"/>
              </a:lnSpc>
            </a:pPr>
            <a:r>
              <a:rPr lang="en-US" b="true" sz="4200">
                <a:solidFill>
                  <a:srgbClr val="000000"/>
                </a:solidFill>
                <a:latin typeface="Arial Bold"/>
                <a:ea typeface="Arial Bold"/>
                <a:cs typeface="Arial Bold"/>
                <a:sym typeface="Arial Bold"/>
              </a:rPr>
              <a:t>Sheila Lim Yann Tsern (2401392)</a:t>
            </a:r>
          </a:p>
        </p:txBody>
      </p:sp>
      <p:grpSp>
        <p:nvGrpSpPr>
          <p:cNvPr name="Group 54" id="54"/>
          <p:cNvGrpSpPr/>
          <p:nvPr/>
        </p:nvGrpSpPr>
        <p:grpSpPr>
          <a:xfrm rot="0">
            <a:off x="15494638" y="140078"/>
            <a:ext cx="2513206" cy="2513206"/>
            <a:chOff x="0" y="0"/>
            <a:chExt cx="6350000" cy="6350000"/>
          </a:xfrm>
        </p:grpSpPr>
        <p:sp>
          <p:nvSpPr>
            <p:cNvPr name="Freeform 55" id="55"/>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5"/>
              <a:stretch>
                <a:fillRect l="-38888" t="0" r="-38888" b="0"/>
              </a:stretch>
            </a:blipFill>
          </p:spPr>
        </p:sp>
      </p:grpSp>
    </p:spTree>
  </p:cSld>
  <p:clrMapOvr>
    <a:masterClrMapping/>
  </p:clrMapOvr>
  <p:transition spd="slow">
    <p:push dir="l"/>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587019" y="-214713"/>
            <a:ext cx="20201348" cy="10933979"/>
          </a:xfrm>
          <a:custGeom>
            <a:avLst/>
            <a:gdLst/>
            <a:ahLst/>
            <a:cxnLst/>
            <a:rect r="r" b="b" t="t" l="l"/>
            <a:pathLst>
              <a:path h="10933979" w="20201348">
                <a:moveTo>
                  <a:pt x="0" y="0"/>
                </a:moveTo>
                <a:lnTo>
                  <a:pt x="20201348" y="0"/>
                </a:lnTo>
                <a:lnTo>
                  <a:pt x="20201348" y="10933979"/>
                </a:lnTo>
                <a:lnTo>
                  <a:pt x="0" y="10933979"/>
                </a:lnTo>
                <a:lnTo>
                  <a:pt x="0" y="0"/>
                </a:lnTo>
                <a:close/>
              </a:path>
            </a:pathLst>
          </a:custGeom>
          <a:blipFill>
            <a:blip r:embed="rId3">
              <a:alphaModFix amt="31000"/>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9707138" y="2297030"/>
            <a:ext cx="4835548" cy="7736877"/>
          </a:xfrm>
          <a:custGeom>
            <a:avLst/>
            <a:gdLst/>
            <a:ahLst/>
            <a:cxnLst/>
            <a:rect r="r" b="b" t="t" l="l"/>
            <a:pathLst>
              <a:path h="7736877" w="4835548">
                <a:moveTo>
                  <a:pt x="0" y="0"/>
                </a:moveTo>
                <a:lnTo>
                  <a:pt x="4835549" y="0"/>
                </a:lnTo>
                <a:lnTo>
                  <a:pt x="4835549" y="7736877"/>
                </a:lnTo>
                <a:lnTo>
                  <a:pt x="0" y="7736877"/>
                </a:lnTo>
                <a:lnTo>
                  <a:pt x="0" y="0"/>
                </a:lnTo>
                <a:close/>
              </a:path>
            </a:pathLst>
          </a:custGeom>
          <a:blipFill>
            <a:blip r:embed="rId5"/>
            <a:stretch>
              <a:fillRect l="0" t="0" r="0" b="0"/>
            </a:stretch>
          </a:blipFill>
        </p:spPr>
      </p:sp>
      <p:sp>
        <p:nvSpPr>
          <p:cNvPr name="TextBox 5" id="5"/>
          <p:cNvSpPr txBox="true"/>
          <p:nvPr/>
        </p:nvSpPr>
        <p:spPr>
          <a:xfrm rot="0">
            <a:off x="3818034" y="714317"/>
            <a:ext cx="14070926" cy="587883"/>
          </a:xfrm>
          <a:prstGeom prst="rect">
            <a:avLst/>
          </a:prstGeom>
        </p:spPr>
        <p:txBody>
          <a:bodyPr anchor="t" rtlCol="false" tIns="0" lIns="0" bIns="0" rIns="0">
            <a:spAutoFit/>
          </a:bodyPr>
          <a:lstStyle/>
          <a:p>
            <a:pPr algn="l">
              <a:lnSpc>
                <a:spcPts val="4536"/>
              </a:lnSpc>
            </a:pPr>
            <a:r>
              <a:rPr lang="en-US" b="true" sz="4200">
                <a:solidFill>
                  <a:srgbClr val="000000"/>
                </a:solidFill>
                <a:latin typeface="Canva Sans Bold"/>
                <a:ea typeface="Canva Sans Bold"/>
                <a:cs typeface="Canva Sans Bold"/>
                <a:sym typeface="Canva Sans Bold"/>
              </a:rPr>
              <a:t>Implementation of Decision Tree (Easy Mode) </a:t>
            </a:r>
          </a:p>
        </p:txBody>
      </p:sp>
      <p:grpSp>
        <p:nvGrpSpPr>
          <p:cNvPr name="Group 6" id="6"/>
          <p:cNvGrpSpPr/>
          <p:nvPr/>
        </p:nvGrpSpPr>
        <p:grpSpPr>
          <a:xfrm rot="0">
            <a:off x="15842279" y="0"/>
            <a:ext cx="2298592" cy="2298592"/>
            <a:chOff x="0" y="0"/>
            <a:chExt cx="6350000" cy="6350000"/>
          </a:xfrm>
        </p:grpSpPr>
        <p:sp>
          <p:nvSpPr>
            <p:cNvPr name="Freeform 7" id="7"/>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8" id="8"/>
          <p:cNvSpPr txBox="true"/>
          <p:nvPr/>
        </p:nvSpPr>
        <p:spPr>
          <a:xfrm rot="0">
            <a:off x="773171" y="2971800"/>
            <a:ext cx="6211342" cy="7315200"/>
          </a:xfrm>
          <a:prstGeom prst="rect">
            <a:avLst/>
          </a:prstGeom>
        </p:spPr>
        <p:txBody>
          <a:bodyPr anchor="t" rtlCol="false" tIns="0" lIns="0" bIns="0" rIns="0">
            <a:spAutoFit/>
          </a:bodyPr>
          <a:lstStyle/>
          <a:p>
            <a:pPr algn="l">
              <a:lnSpc>
                <a:spcPts val="3600"/>
              </a:lnSpc>
              <a:spcBef>
                <a:spcPct val="0"/>
              </a:spcBef>
            </a:pPr>
            <a:r>
              <a:rPr lang="en-US" b="true" sz="3000">
                <a:solidFill>
                  <a:srgbClr val="000000"/>
                </a:solidFill>
                <a:latin typeface="Canva Sans Bold"/>
                <a:ea typeface="Canva Sans Bold"/>
                <a:cs typeface="Canva Sans Bold"/>
                <a:sym typeface="Canva Sans Bold"/>
              </a:rPr>
              <a:t>Main </a:t>
            </a:r>
            <a:r>
              <a:rPr lang="en-US" b="true" sz="3000">
                <a:solidFill>
                  <a:srgbClr val="000000"/>
                </a:solidFill>
                <a:latin typeface="Canva Sans Bold"/>
                <a:ea typeface="Canva Sans Bold"/>
                <a:cs typeface="Canva Sans Bold"/>
                <a:sym typeface="Canva Sans Bold"/>
              </a:rPr>
              <a:t>Functions Calling Order:</a:t>
            </a:r>
          </a:p>
          <a:p>
            <a:pPr algn="l">
              <a:lnSpc>
                <a:spcPts val="3600"/>
              </a:lnSpc>
              <a:spcBef>
                <a:spcPct val="0"/>
              </a:spcBef>
            </a:pPr>
          </a:p>
          <a:p>
            <a:pPr algn="l">
              <a:lnSpc>
                <a:spcPts val="3600"/>
              </a:lnSpc>
              <a:spcBef>
                <a:spcPct val="0"/>
              </a:spcBef>
            </a:pPr>
            <a:r>
              <a:rPr lang="en-US" sz="3000">
                <a:solidFill>
                  <a:srgbClr val="000000"/>
                </a:solidFill>
                <a:latin typeface="Canva Sans"/>
                <a:ea typeface="Canva Sans"/>
                <a:cs typeface="Canva Sans"/>
                <a:sym typeface="Canva Sans"/>
              </a:rPr>
              <a:t>Start</a:t>
            </a:r>
          </a:p>
          <a:p>
            <a:pPr algn="l">
              <a:lnSpc>
                <a:spcPts val="3600"/>
              </a:lnSpc>
              <a:spcBef>
                <a:spcPct val="0"/>
              </a:spcBef>
            </a:pPr>
            <a:r>
              <a:rPr lang="en-US" sz="3000">
                <a:solidFill>
                  <a:srgbClr val="000000"/>
                </a:solidFill>
                <a:latin typeface="Canva Sans"/>
                <a:ea typeface="Canva Sans"/>
                <a:cs typeface="Canva Sans"/>
                <a:sym typeface="Canva Sans"/>
              </a:rPr>
              <a:t>|</a:t>
            </a:r>
          </a:p>
          <a:p>
            <a:pPr algn="l">
              <a:lnSpc>
                <a:spcPts val="3600"/>
              </a:lnSpc>
              <a:spcBef>
                <a:spcPct val="0"/>
              </a:spcBef>
            </a:pPr>
            <a:r>
              <a:rPr lang="en-US" sz="3000">
                <a:solidFill>
                  <a:srgbClr val="000000"/>
                </a:solidFill>
                <a:latin typeface="Canva Sans"/>
                <a:ea typeface="Canva Sans"/>
                <a:cs typeface="Canva Sans"/>
                <a:sym typeface="Canva Sans"/>
              </a:rPr>
              <a:t>|----&gt; load_dataset()</a:t>
            </a:r>
          </a:p>
          <a:p>
            <a:pPr algn="l">
              <a:lnSpc>
                <a:spcPts val="3600"/>
              </a:lnSpc>
              <a:spcBef>
                <a:spcPct val="0"/>
              </a:spcBef>
            </a:pPr>
            <a:r>
              <a:rPr lang="en-US" sz="3000">
                <a:solidFill>
                  <a:srgbClr val="000000"/>
                </a:solidFill>
                <a:latin typeface="Canva Sans"/>
                <a:ea typeface="Canva Sans"/>
                <a:cs typeface="Canva Sans"/>
                <a:sym typeface="Canva Sans"/>
              </a:rPr>
              <a:t>|</a:t>
            </a:r>
          </a:p>
          <a:p>
            <a:pPr algn="l">
              <a:lnSpc>
                <a:spcPts val="3600"/>
              </a:lnSpc>
              <a:spcBef>
                <a:spcPct val="0"/>
              </a:spcBef>
            </a:pPr>
            <a:r>
              <a:rPr lang="en-US" sz="3000">
                <a:solidFill>
                  <a:srgbClr val="000000"/>
                </a:solidFill>
                <a:latin typeface="Canva Sans"/>
                <a:ea typeface="Canva Sans"/>
                <a:cs typeface="Canva Sans"/>
                <a:sym typeface="Canva Sans"/>
              </a:rPr>
              <a:t>|----&gt; shuffle_dataset()</a:t>
            </a:r>
          </a:p>
          <a:p>
            <a:pPr algn="l">
              <a:lnSpc>
                <a:spcPts val="3600"/>
              </a:lnSpc>
              <a:spcBef>
                <a:spcPct val="0"/>
              </a:spcBef>
            </a:pPr>
            <a:r>
              <a:rPr lang="en-US" sz="3000">
                <a:solidFill>
                  <a:srgbClr val="000000"/>
                </a:solidFill>
                <a:latin typeface="Canva Sans"/>
                <a:ea typeface="Canva Sans"/>
                <a:cs typeface="Canva Sans"/>
                <a:sym typeface="Canva Sans"/>
              </a:rPr>
              <a:t>|</a:t>
            </a:r>
          </a:p>
          <a:p>
            <a:pPr algn="l">
              <a:lnSpc>
                <a:spcPts val="3600"/>
              </a:lnSpc>
              <a:spcBef>
                <a:spcPct val="0"/>
              </a:spcBef>
            </a:pPr>
            <a:r>
              <a:rPr lang="en-US" sz="3000">
                <a:solidFill>
                  <a:srgbClr val="000000"/>
                </a:solidFill>
                <a:latin typeface="Canva Sans"/>
                <a:ea typeface="Canva Sans"/>
                <a:cs typeface="Canva Sans"/>
                <a:sym typeface="Canva Sans"/>
              </a:rPr>
              <a:t>|----&gt; decision_tree_split_dataset()</a:t>
            </a:r>
          </a:p>
          <a:p>
            <a:pPr algn="l">
              <a:lnSpc>
                <a:spcPts val="3600"/>
              </a:lnSpc>
              <a:spcBef>
                <a:spcPct val="0"/>
              </a:spcBef>
            </a:pPr>
            <a:r>
              <a:rPr lang="en-US" sz="3000">
                <a:solidFill>
                  <a:srgbClr val="000000"/>
                </a:solidFill>
                <a:latin typeface="Canva Sans"/>
                <a:ea typeface="Canva Sans"/>
                <a:cs typeface="Canva Sans"/>
                <a:sym typeface="Canva Sans"/>
              </a:rPr>
              <a:t>|</a:t>
            </a:r>
          </a:p>
          <a:p>
            <a:pPr algn="l">
              <a:lnSpc>
                <a:spcPts val="3600"/>
              </a:lnSpc>
              <a:spcBef>
                <a:spcPct val="0"/>
              </a:spcBef>
            </a:pPr>
            <a:r>
              <a:rPr lang="en-US" sz="3000">
                <a:solidFill>
                  <a:srgbClr val="000000"/>
                </a:solidFill>
                <a:latin typeface="Canva Sans"/>
                <a:ea typeface="Canva Sans"/>
                <a:cs typeface="Canva Sans"/>
                <a:sym typeface="Canva Sans"/>
              </a:rPr>
              <a:t>|----&gt; build_tree()</a:t>
            </a:r>
          </a:p>
          <a:p>
            <a:pPr algn="l">
              <a:lnSpc>
                <a:spcPts val="3600"/>
              </a:lnSpc>
              <a:spcBef>
                <a:spcPct val="0"/>
              </a:spcBef>
            </a:pPr>
            <a:r>
              <a:rPr lang="en-US" sz="3000">
                <a:solidFill>
                  <a:srgbClr val="000000"/>
                </a:solidFill>
                <a:latin typeface="Canva Sans"/>
                <a:ea typeface="Canva Sans"/>
                <a:cs typeface="Canva Sans"/>
                <a:sym typeface="Canva Sans"/>
              </a:rPr>
              <a:t>|</a:t>
            </a:r>
          </a:p>
          <a:p>
            <a:pPr algn="l">
              <a:lnSpc>
                <a:spcPts val="3600"/>
              </a:lnSpc>
              <a:spcBef>
                <a:spcPct val="0"/>
              </a:spcBef>
            </a:pPr>
            <a:r>
              <a:rPr lang="en-US" sz="3000">
                <a:solidFill>
                  <a:srgbClr val="000000"/>
                </a:solidFill>
                <a:latin typeface="Canva Sans"/>
                <a:ea typeface="Canva Sans"/>
                <a:cs typeface="Canva Sans"/>
                <a:sym typeface="Canva Sans"/>
              </a:rPr>
              <a:t>|----&gt; evaluate_with_randomness()</a:t>
            </a:r>
          </a:p>
          <a:p>
            <a:pPr algn="l">
              <a:lnSpc>
                <a:spcPts val="3600"/>
              </a:lnSpc>
              <a:spcBef>
                <a:spcPct val="0"/>
              </a:spcBef>
            </a:pPr>
            <a:r>
              <a:rPr lang="en-US" sz="3000">
                <a:solidFill>
                  <a:srgbClr val="000000"/>
                </a:solidFill>
                <a:latin typeface="Canva Sans"/>
                <a:ea typeface="Canva Sans"/>
                <a:cs typeface="Canva Sans"/>
                <a:sym typeface="Canva Sans"/>
              </a:rPr>
              <a:t>|</a:t>
            </a:r>
          </a:p>
          <a:p>
            <a:pPr algn="l">
              <a:lnSpc>
                <a:spcPts val="3600"/>
              </a:lnSpc>
              <a:spcBef>
                <a:spcPct val="0"/>
              </a:spcBef>
            </a:pPr>
            <a:r>
              <a:rPr lang="en-US" sz="3000">
                <a:solidFill>
                  <a:srgbClr val="000000"/>
                </a:solidFill>
                <a:latin typeface="Canva Sans"/>
                <a:ea typeface="Canva Sans"/>
                <a:cs typeface="Canva Sans"/>
                <a:sym typeface="Canva Sans"/>
              </a:rPr>
              <a:t>End</a:t>
            </a:r>
          </a:p>
          <a:p>
            <a:pPr algn="ctr">
              <a:lnSpc>
                <a:spcPts val="3600"/>
              </a:lnSpc>
              <a:spcBef>
                <a:spcPct val="0"/>
              </a:spcBef>
            </a:pPr>
          </a:p>
        </p:txBody>
      </p:sp>
      <p:sp>
        <p:nvSpPr>
          <p:cNvPr name="TextBox 9" id="9"/>
          <p:cNvSpPr txBox="true"/>
          <p:nvPr/>
        </p:nvSpPr>
        <p:spPr>
          <a:xfrm rot="0">
            <a:off x="167763" y="2346217"/>
            <a:ext cx="13633500" cy="587883"/>
          </a:xfrm>
          <a:prstGeom prst="rect">
            <a:avLst/>
          </a:prstGeom>
        </p:spPr>
        <p:txBody>
          <a:bodyPr anchor="t" rtlCol="false" tIns="0" lIns="0" bIns="0" rIns="0">
            <a:spAutoFit/>
          </a:bodyPr>
          <a:lstStyle/>
          <a:p>
            <a:pPr algn="l">
              <a:lnSpc>
                <a:spcPts val="4536"/>
              </a:lnSpc>
            </a:pPr>
            <a:r>
              <a:rPr lang="en-US" b="true" sz="4200">
                <a:solidFill>
                  <a:srgbClr val="000000"/>
                </a:solidFill>
                <a:latin typeface="Canva Sans Bold"/>
                <a:ea typeface="Canva Sans Bold"/>
                <a:cs typeface="Canva Sans Bold"/>
                <a:sym typeface="Canva Sans Bold"/>
              </a:rPr>
              <a:t>Overview of Decision Tree</a:t>
            </a:r>
          </a:p>
        </p:txBody>
      </p:sp>
      <p:sp>
        <p:nvSpPr>
          <p:cNvPr name="TextBox 10" id="10"/>
          <p:cNvSpPr txBox="true"/>
          <p:nvPr/>
        </p:nvSpPr>
        <p:spPr>
          <a:xfrm rot="0">
            <a:off x="8681449" y="1589512"/>
            <a:ext cx="7235950" cy="459867"/>
          </a:xfrm>
          <a:prstGeom prst="rect">
            <a:avLst/>
          </a:prstGeom>
        </p:spPr>
        <p:txBody>
          <a:bodyPr anchor="t" rtlCol="false" tIns="0" lIns="0" bIns="0" rIns="0">
            <a:spAutoFit/>
          </a:bodyPr>
          <a:lstStyle/>
          <a:p>
            <a:pPr algn="l">
              <a:lnSpc>
                <a:spcPts val="3564"/>
              </a:lnSpc>
            </a:pPr>
            <a:r>
              <a:rPr lang="en-US" b="true" sz="3300">
                <a:solidFill>
                  <a:srgbClr val="000000"/>
                </a:solidFill>
                <a:latin typeface="Canva Sans Bold"/>
                <a:ea typeface="Canva Sans Bold"/>
                <a:cs typeface="Canva Sans Bold"/>
                <a:sym typeface="Canva Sans Bold"/>
              </a:rPr>
              <a:t>Flowchart of Main Program Flow</a:t>
            </a:r>
          </a:p>
        </p:txBody>
      </p:sp>
    </p:spTree>
  </p:cSld>
  <p:clrMapOvr>
    <a:masterClrMapping/>
  </p:clrMapOvr>
  <p:transition spd="slow">
    <p:push dir="l"/>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587019" y="-214713"/>
            <a:ext cx="20201348" cy="10933979"/>
          </a:xfrm>
          <a:custGeom>
            <a:avLst/>
            <a:gdLst/>
            <a:ahLst/>
            <a:cxnLst/>
            <a:rect r="r" b="b" t="t" l="l"/>
            <a:pathLst>
              <a:path h="10933979" w="20201348">
                <a:moveTo>
                  <a:pt x="0" y="0"/>
                </a:moveTo>
                <a:lnTo>
                  <a:pt x="20201348" y="0"/>
                </a:lnTo>
                <a:lnTo>
                  <a:pt x="20201348" y="10933979"/>
                </a:lnTo>
                <a:lnTo>
                  <a:pt x="0" y="10933979"/>
                </a:lnTo>
                <a:lnTo>
                  <a:pt x="0" y="0"/>
                </a:lnTo>
                <a:close/>
              </a:path>
            </a:pathLst>
          </a:custGeom>
          <a:blipFill>
            <a:blip r:embed="rId3">
              <a:alphaModFix amt="30000"/>
            </a:blip>
            <a:stretch>
              <a:fillRect l="0" t="0" r="0" b="0"/>
            </a:stretch>
          </a:blipFill>
        </p:spPr>
      </p:sp>
      <p:sp>
        <p:nvSpPr>
          <p:cNvPr name="Freeform 3" id="3"/>
          <p:cNvSpPr/>
          <p:nvPr/>
        </p:nvSpPr>
        <p:spPr>
          <a:xfrm flipH="false" flipV="false" rot="0">
            <a:off x="0" y="2068"/>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12097669" y="5893508"/>
            <a:ext cx="4150629" cy="2918830"/>
          </a:xfrm>
          <a:custGeom>
            <a:avLst/>
            <a:gdLst/>
            <a:ahLst/>
            <a:cxnLst/>
            <a:rect r="r" b="b" t="t" l="l"/>
            <a:pathLst>
              <a:path h="2918830" w="4150629">
                <a:moveTo>
                  <a:pt x="0" y="0"/>
                </a:moveTo>
                <a:lnTo>
                  <a:pt x="4150629" y="0"/>
                </a:lnTo>
                <a:lnTo>
                  <a:pt x="4150629" y="2918830"/>
                </a:lnTo>
                <a:lnTo>
                  <a:pt x="0" y="2918830"/>
                </a:lnTo>
                <a:lnTo>
                  <a:pt x="0" y="0"/>
                </a:lnTo>
                <a:close/>
              </a:path>
            </a:pathLst>
          </a:custGeom>
          <a:blipFill>
            <a:blip r:embed="rId5"/>
            <a:stretch>
              <a:fillRect l="0" t="0" r="0" b="0"/>
            </a:stretch>
          </a:blipFill>
        </p:spPr>
      </p:sp>
      <p:sp>
        <p:nvSpPr>
          <p:cNvPr name="Freeform 5" id="5"/>
          <p:cNvSpPr/>
          <p:nvPr/>
        </p:nvSpPr>
        <p:spPr>
          <a:xfrm flipH="false" flipV="false" rot="0">
            <a:off x="12097669" y="2359888"/>
            <a:ext cx="4039619" cy="2587360"/>
          </a:xfrm>
          <a:custGeom>
            <a:avLst/>
            <a:gdLst/>
            <a:ahLst/>
            <a:cxnLst/>
            <a:rect r="r" b="b" t="t" l="l"/>
            <a:pathLst>
              <a:path h="2587360" w="4039619">
                <a:moveTo>
                  <a:pt x="0" y="0"/>
                </a:moveTo>
                <a:lnTo>
                  <a:pt x="4039619" y="0"/>
                </a:lnTo>
                <a:lnTo>
                  <a:pt x="4039619" y="2587359"/>
                </a:lnTo>
                <a:lnTo>
                  <a:pt x="0" y="2587359"/>
                </a:lnTo>
                <a:lnTo>
                  <a:pt x="0" y="0"/>
                </a:lnTo>
                <a:close/>
              </a:path>
            </a:pathLst>
          </a:custGeom>
          <a:blipFill>
            <a:blip r:embed="rId6"/>
            <a:stretch>
              <a:fillRect l="0" t="0" r="0" b="0"/>
            </a:stretch>
          </a:blipFill>
        </p:spPr>
      </p:sp>
      <p:sp>
        <p:nvSpPr>
          <p:cNvPr name="TextBox 6" id="6"/>
          <p:cNvSpPr txBox="true"/>
          <p:nvPr/>
        </p:nvSpPr>
        <p:spPr>
          <a:xfrm rot="0">
            <a:off x="12097669" y="5036893"/>
            <a:ext cx="3607891"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Encoded Dataset</a:t>
            </a:r>
          </a:p>
        </p:txBody>
      </p:sp>
      <p:sp>
        <p:nvSpPr>
          <p:cNvPr name="TextBox 7" id="7"/>
          <p:cNvSpPr txBox="true"/>
          <p:nvPr/>
        </p:nvSpPr>
        <p:spPr>
          <a:xfrm rot="0">
            <a:off x="226792" y="2444578"/>
            <a:ext cx="13633500" cy="587883"/>
          </a:xfrm>
          <a:prstGeom prst="rect">
            <a:avLst/>
          </a:prstGeom>
        </p:spPr>
        <p:txBody>
          <a:bodyPr anchor="t" rtlCol="false" tIns="0" lIns="0" bIns="0" rIns="0">
            <a:spAutoFit/>
          </a:bodyPr>
          <a:lstStyle/>
          <a:p>
            <a:pPr algn="l">
              <a:lnSpc>
                <a:spcPts val="4536"/>
              </a:lnSpc>
            </a:pPr>
            <a:r>
              <a:rPr lang="en-US" b="true" sz="4200">
                <a:solidFill>
                  <a:srgbClr val="000000"/>
                </a:solidFill>
                <a:latin typeface="Canva Sans Bold"/>
                <a:ea typeface="Canva Sans Bold"/>
                <a:cs typeface="Canva Sans Bold"/>
                <a:sym typeface="Canva Sans Bold"/>
              </a:rPr>
              <a:t>Data Preprocessing - Assign Labels </a:t>
            </a:r>
          </a:p>
        </p:txBody>
      </p:sp>
      <p:sp>
        <p:nvSpPr>
          <p:cNvPr name="TextBox 8" id="8"/>
          <p:cNvSpPr txBox="true"/>
          <p:nvPr/>
        </p:nvSpPr>
        <p:spPr>
          <a:xfrm rot="0">
            <a:off x="3787866" y="561841"/>
            <a:ext cx="13633500" cy="1108710"/>
          </a:xfrm>
          <a:prstGeom prst="rect">
            <a:avLst/>
          </a:prstGeom>
        </p:spPr>
        <p:txBody>
          <a:bodyPr anchor="t" rtlCol="false" tIns="0" lIns="0" bIns="0" rIns="0">
            <a:spAutoFit/>
          </a:bodyPr>
          <a:lstStyle/>
          <a:p>
            <a:pPr algn="l">
              <a:lnSpc>
                <a:spcPts val="4320"/>
              </a:lnSpc>
            </a:pPr>
            <a:r>
              <a:rPr lang="en-US" b="true" sz="4000">
                <a:solidFill>
                  <a:srgbClr val="000000"/>
                </a:solidFill>
                <a:latin typeface="Canva Sans Bold"/>
                <a:ea typeface="Canva Sans Bold"/>
                <a:cs typeface="Canva Sans Bold"/>
                <a:sym typeface="Canva Sans Bold"/>
              </a:rPr>
              <a:t>Predicting the best moves in Tic-Tac-Toe using Decision Tree Model</a:t>
            </a:r>
          </a:p>
        </p:txBody>
      </p:sp>
      <p:sp>
        <p:nvSpPr>
          <p:cNvPr name="TextBox 9" id="9"/>
          <p:cNvSpPr txBox="true"/>
          <p:nvPr/>
        </p:nvSpPr>
        <p:spPr>
          <a:xfrm rot="0">
            <a:off x="128053" y="3137236"/>
            <a:ext cx="8669023" cy="3959513"/>
          </a:xfrm>
          <a:prstGeom prst="rect">
            <a:avLst/>
          </a:prstGeom>
        </p:spPr>
        <p:txBody>
          <a:bodyPr anchor="t" rtlCol="false" tIns="0" lIns="0" bIns="0" rIns="0">
            <a:spAutoFit/>
          </a:bodyPr>
          <a:lstStyle/>
          <a:p>
            <a:pPr algn="l">
              <a:lnSpc>
                <a:spcPts val="3780"/>
              </a:lnSpc>
            </a:pPr>
            <a:r>
              <a:rPr lang="en-US" sz="2700" b="true">
                <a:solidFill>
                  <a:srgbClr val="000000"/>
                </a:solidFill>
                <a:latin typeface="Canva Sans Bold"/>
                <a:ea typeface="Canva Sans Bold"/>
                <a:cs typeface="Canva Sans Bold"/>
                <a:sym typeface="Canva Sans Bold"/>
              </a:rPr>
              <a:t>      i. Board </a:t>
            </a:r>
            <a:r>
              <a:rPr lang="en-US" sz="2700" b="true">
                <a:solidFill>
                  <a:srgbClr val="000000"/>
                </a:solidFill>
                <a:latin typeface="Canva Sans Bold"/>
                <a:ea typeface="Canva Sans Bold"/>
                <a:cs typeface="Canva Sans Bold"/>
                <a:sym typeface="Canva Sans Bold"/>
              </a:rPr>
              <a:t>Outcomes</a:t>
            </a:r>
          </a:p>
          <a:p>
            <a:pPr algn="l" marL="1122688" indent="-374229" lvl="2">
              <a:lnSpc>
                <a:spcPts val="3640"/>
              </a:lnSpc>
              <a:buFont typeface="Arial"/>
              <a:buChar char="⚬"/>
            </a:pPr>
            <a:r>
              <a:rPr lang="en-US" sz="2600">
                <a:solidFill>
                  <a:srgbClr val="000000"/>
                </a:solidFill>
                <a:latin typeface="Canva Sans"/>
                <a:ea typeface="Canva Sans"/>
                <a:cs typeface="Canva Sans"/>
                <a:sym typeface="Canva Sans"/>
              </a:rPr>
              <a:t>“positive” = DT_POSITIVE (WIN)</a:t>
            </a:r>
          </a:p>
          <a:p>
            <a:pPr algn="l" marL="1122688" indent="-374229" lvl="2">
              <a:lnSpc>
                <a:spcPts val="3640"/>
              </a:lnSpc>
              <a:buFont typeface="Arial"/>
              <a:buChar char="⚬"/>
            </a:pPr>
            <a:r>
              <a:rPr lang="en-US" sz="2600">
                <a:solidFill>
                  <a:srgbClr val="000000"/>
                </a:solidFill>
                <a:latin typeface="Canva Sans"/>
                <a:ea typeface="Canva Sans"/>
                <a:cs typeface="Canva Sans"/>
                <a:sym typeface="Canva Sans"/>
              </a:rPr>
              <a:t>“negative” = DT_NEGATIVE (LOSE/DRAW)</a:t>
            </a:r>
          </a:p>
          <a:p>
            <a:pPr algn="l">
              <a:lnSpc>
                <a:spcPts val="700"/>
              </a:lnSpc>
            </a:pPr>
          </a:p>
          <a:p>
            <a:pPr algn="l">
              <a:lnSpc>
                <a:spcPts val="4060"/>
              </a:lnSpc>
            </a:pPr>
            <a:r>
              <a:rPr lang="en-US" sz="2900">
                <a:solidFill>
                  <a:srgbClr val="000000"/>
                </a:solidFill>
                <a:latin typeface="Canva Sans"/>
                <a:ea typeface="Canva Sans"/>
                <a:cs typeface="Canva Sans"/>
                <a:sym typeface="Canva Sans"/>
              </a:rPr>
              <a:t>     </a:t>
            </a:r>
            <a:r>
              <a:rPr lang="en-US" sz="2900" b="true">
                <a:solidFill>
                  <a:srgbClr val="000000"/>
                </a:solidFill>
                <a:latin typeface="Canva Sans Bold"/>
                <a:ea typeface="Canva Sans Bold"/>
                <a:cs typeface="Canva Sans Bold"/>
                <a:sym typeface="Canva Sans Bold"/>
              </a:rPr>
              <a:t>ii. Preprocess symbol as numerical values</a:t>
            </a:r>
          </a:p>
          <a:p>
            <a:pPr algn="l" marL="1122686" indent="-374229" lvl="2">
              <a:lnSpc>
                <a:spcPts val="3640"/>
              </a:lnSpc>
              <a:buFont typeface="Arial"/>
              <a:buChar char="⚬"/>
            </a:pPr>
            <a:r>
              <a:rPr lang="en-US" sz="2600">
                <a:solidFill>
                  <a:srgbClr val="000000"/>
                </a:solidFill>
                <a:latin typeface="Canva Sans"/>
                <a:ea typeface="Canva Sans"/>
                <a:cs typeface="Canva Sans"/>
                <a:sym typeface="Canva Sans"/>
              </a:rPr>
              <a:t>1 for an x</a:t>
            </a:r>
          </a:p>
          <a:p>
            <a:pPr algn="l" marL="1122686" indent="-374229" lvl="2">
              <a:lnSpc>
                <a:spcPts val="3640"/>
              </a:lnSpc>
              <a:buFont typeface="Arial"/>
              <a:buChar char="⚬"/>
            </a:pPr>
            <a:r>
              <a:rPr lang="en-US" sz="2600">
                <a:solidFill>
                  <a:srgbClr val="000000"/>
                </a:solidFill>
                <a:latin typeface="Canva Sans"/>
                <a:ea typeface="Canva Sans"/>
                <a:cs typeface="Canva Sans"/>
                <a:sym typeface="Canva Sans"/>
              </a:rPr>
              <a:t>2 for an o</a:t>
            </a:r>
          </a:p>
          <a:p>
            <a:pPr algn="l" marL="1122686" indent="-374229" lvl="2">
              <a:lnSpc>
                <a:spcPts val="3640"/>
              </a:lnSpc>
              <a:buFont typeface="Arial"/>
              <a:buChar char="⚬"/>
            </a:pPr>
            <a:r>
              <a:rPr lang="en-US" sz="2600">
                <a:solidFill>
                  <a:srgbClr val="000000"/>
                </a:solidFill>
                <a:latin typeface="Canva Sans"/>
                <a:ea typeface="Canva Sans"/>
                <a:cs typeface="Canva Sans"/>
                <a:sym typeface="Canva Sans"/>
              </a:rPr>
              <a:t>0 for a blank </a:t>
            </a:r>
          </a:p>
          <a:p>
            <a:pPr algn="l">
              <a:lnSpc>
                <a:spcPts val="4759"/>
              </a:lnSpc>
            </a:pPr>
          </a:p>
        </p:txBody>
      </p:sp>
      <p:sp>
        <p:nvSpPr>
          <p:cNvPr name="TextBox 10" id="10"/>
          <p:cNvSpPr txBox="true"/>
          <p:nvPr/>
        </p:nvSpPr>
        <p:spPr>
          <a:xfrm rot="0">
            <a:off x="12032186" y="1664074"/>
            <a:ext cx="3392835"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Orginal Dataset</a:t>
            </a:r>
            <a:r>
              <a:rPr lang="en-US" sz="3399">
                <a:solidFill>
                  <a:srgbClr val="000000"/>
                </a:solidFill>
                <a:latin typeface="Canva Sans"/>
                <a:ea typeface="Canva Sans"/>
                <a:cs typeface="Canva Sans"/>
                <a:sym typeface="Canva Sans"/>
              </a:rPr>
              <a:t> </a:t>
            </a:r>
          </a:p>
        </p:txBody>
      </p:sp>
      <p:grpSp>
        <p:nvGrpSpPr>
          <p:cNvPr name="Group 11" id="11"/>
          <p:cNvGrpSpPr/>
          <p:nvPr/>
        </p:nvGrpSpPr>
        <p:grpSpPr>
          <a:xfrm rot="0">
            <a:off x="15912148" y="99612"/>
            <a:ext cx="2055266" cy="2055266"/>
            <a:chOff x="0" y="0"/>
            <a:chExt cx="6350000" cy="6350000"/>
          </a:xfrm>
        </p:grpSpPr>
        <p:sp>
          <p:nvSpPr>
            <p:cNvPr name="Freeform 12" id="12"/>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7"/>
              <a:stretch>
                <a:fillRect l="-38888" t="0" r="-38888" b="0"/>
              </a:stretch>
            </a:blipFill>
          </p:spPr>
        </p:sp>
      </p:grpSp>
      <p:sp>
        <p:nvSpPr>
          <p:cNvPr name="TextBox 13" id="13"/>
          <p:cNvSpPr txBox="true"/>
          <p:nvPr/>
        </p:nvSpPr>
        <p:spPr>
          <a:xfrm rot="0">
            <a:off x="565736" y="6615049"/>
            <a:ext cx="10662996" cy="406146"/>
          </a:xfrm>
          <a:prstGeom prst="rect">
            <a:avLst/>
          </a:prstGeom>
        </p:spPr>
        <p:txBody>
          <a:bodyPr anchor="t" rtlCol="false" tIns="0" lIns="0" bIns="0" rIns="0">
            <a:spAutoFit/>
          </a:bodyPr>
          <a:lstStyle/>
          <a:p>
            <a:pPr algn="l">
              <a:lnSpc>
                <a:spcPts val="3132"/>
              </a:lnSpc>
              <a:spcBef>
                <a:spcPct val="0"/>
              </a:spcBef>
            </a:pPr>
            <a:r>
              <a:rPr lang="en-US" b="true" sz="2900">
                <a:solidFill>
                  <a:srgbClr val="000000"/>
                </a:solidFill>
                <a:latin typeface="Canva Sans Bold"/>
                <a:ea typeface="Canva Sans Bold"/>
                <a:cs typeface="Canva Sans Bold"/>
                <a:sym typeface="Canva Sans Bold"/>
              </a:rPr>
              <a:t>iii. D</a:t>
            </a:r>
            <a:r>
              <a:rPr lang="en-US" b="true" sz="2900">
                <a:solidFill>
                  <a:srgbClr val="000000"/>
                </a:solidFill>
                <a:latin typeface="Canva Sans Bold"/>
                <a:ea typeface="Canva Sans Bold"/>
                <a:cs typeface="Canva Sans Bold"/>
                <a:sym typeface="Canva Sans Bold"/>
              </a:rPr>
              <a:t>ata processed into an array of DataRow structures</a:t>
            </a:r>
          </a:p>
        </p:txBody>
      </p:sp>
      <p:sp>
        <p:nvSpPr>
          <p:cNvPr name="TextBox 14" id="14"/>
          <p:cNvSpPr txBox="true"/>
          <p:nvPr/>
        </p:nvSpPr>
        <p:spPr>
          <a:xfrm rot="0">
            <a:off x="565736" y="7490688"/>
            <a:ext cx="10957339" cy="2370201"/>
          </a:xfrm>
          <a:prstGeom prst="rect">
            <a:avLst/>
          </a:prstGeom>
        </p:spPr>
        <p:txBody>
          <a:bodyPr anchor="t" rtlCol="false" tIns="0" lIns="0" bIns="0" rIns="0">
            <a:spAutoFit/>
          </a:bodyPr>
          <a:lstStyle/>
          <a:p>
            <a:pPr algn="l">
              <a:lnSpc>
                <a:spcPts val="3132"/>
              </a:lnSpc>
              <a:spcBef>
                <a:spcPct val="0"/>
              </a:spcBef>
            </a:pPr>
            <a:r>
              <a:rPr lang="en-US" sz="2900">
                <a:solidFill>
                  <a:srgbClr val="000000"/>
                </a:solidFill>
                <a:latin typeface="Gagalin"/>
                <a:ea typeface="Gagalin"/>
                <a:cs typeface="Gagalin"/>
                <a:sym typeface="Gagalin"/>
              </a:rPr>
              <a:t>iv. </a:t>
            </a:r>
            <a:r>
              <a:rPr lang="en-US" sz="2900">
                <a:solidFill>
                  <a:srgbClr val="000000"/>
                </a:solidFill>
                <a:latin typeface="Gagalin"/>
                <a:ea typeface="Gagalin"/>
                <a:cs typeface="Gagalin"/>
                <a:sym typeface="Gagalin"/>
              </a:rPr>
              <a:t>The conversion ensures</a:t>
            </a:r>
          </a:p>
          <a:p>
            <a:pPr algn="l" marL="626117" indent="-313059" lvl="1">
              <a:lnSpc>
                <a:spcPts val="4002"/>
              </a:lnSpc>
              <a:buFont typeface="Arial"/>
              <a:buChar char="•"/>
            </a:pPr>
            <a:r>
              <a:rPr lang="en-US" sz="2900">
                <a:solidFill>
                  <a:srgbClr val="000000"/>
                </a:solidFill>
                <a:latin typeface="Gagalin"/>
                <a:ea typeface="Gagalin"/>
                <a:cs typeface="Gagalin"/>
                <a:sym typeface="Gagalin"/>
              </a:rPr>
              <a:t>M</a:t>
            </a:r>
            <a:r>
              <a:rPr lang="en-US" sz="2900">
                <a:solidFill>
                  <a:srgbClr val="000000"/>
                </a:solidFill>
                <a:latin typeface="Gagalin"/>
                <a:ea typeface="Gagalin"/>
                <a:cs typeface="Gagalin"/>
                <a:sym typeface="Gagalin"/>
              </a:rPr>
              <a:t>emory efficiency </a:t>
            </a:r>
          </a:p>
          <a:p>
            <a:pPr algn="l" marL="626117" indent="-313059" lvl="1">
              <a:lnSpc>
                <a:spcPts val="4002"/>
              </a:lnSpc>
              <a:buFont typeface="Arial"/>
              <a:buChar char="•"/>
            </a:pPr>
            <a:r>
              <a:rPr lang="en-US" sz="2900">
                <a:solidFill>
                  <a:srgbClr val="000000"/>
                </a:solidFill>
                <a:latin typeface="Gagalin"/>
                <a:ea typeface="Gagalin"/>
                <a:cs typeface="Gagalin"/>
                <a:sym typeface="Gagalin"/>
              </a:rPr>
              <a:t>Faster training speed in numerical operations than  string operations</a:t>
            </a:r>
          </a:p>
          <a:p>
            <a:pPr algn="l" marL="626117" indent="-313059" lvl="1">
              <a:lnSpc>
                <a:spcPts val="4002"/>
              </a:lnSpc>
              <a:buFont typeface="Arial"/>
              <a:buChar char="•"/>
            </a:pPr>
            <a:r>
              <a:rPr lang="en-US" sz="2900">
                <a:solidFill>
                  <a:srgbClr val="000000"/>
                </a:solidFill>
                <a:latin typeface="Gagalin"/>
                <a:ea typeface="Gagalin"/>
                <a:cs typeface="Gagalin"/>
                <a:sym typeface="Gagalin"/>
              </a:rPr>
              <a:t>Better performance during model training &amp; evaluation</a:t>
            </a:r>
          </a:p>
        </p:txBody>
      </p:sp>
    </p:spTree>
  </p:cSld>
  <p:clrMapOvr>
    <a:masterClrMapping/>
  </p:clrMapOvr>
  <p:transition spd="slow">
    <p:push dir="l"/>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587019" y="-214713"/>
            <a:ext cx="20201348" cy="10933979"/>
          </a:xfrm>
          <a:custGeom>
            <a:avLst/>
            <a:gdLst/>
            <a:ahLst/>
            <a:cxnLst/>
            <a:rect r="r" b="b" t="t" l="l"/>
            <a:pathLst>
              <a:path h="10933979" w="20201348">
                <a:moveTo>
                  <a:pt x="0" y="0"/>
                </a:moveTo>
                <a:lnTo>
                  <a:pt x="20201348" y="0"/>
                </a:lnTo>
                <a:lnTo>
                  <a:pt x="20201348" y="10933979"/>
                </a:lnTo>
                <a:lnTo>
                  <a:pt x="0" y="10933979"/>
                </a:lnTo>
                <a:lnTo>
                  <a:pt x="0" y="0"/>
                </a:lnTo>
                <a:close/>
              </a:path>
            </a:pathLst>
          </a:custGeom>
          <a:blipFill>
            <a:blip r:embed="rId3">
              <a:alphaModFix amt="24000"/>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12145521" y="5252276"/>
            <a:ext cx="6135558" cy="2598905"/>
          </a:xfrm>
          <a:custGeom>
            <a:avLst/>
            <a:gdLst/>
            <a:ahLst/>
            <a:cxnLst/>
            <a:rect r="r" b="b" t="t" l="l"/>
            <a:pathLst>
              <a:path h="2598905" w="6135558">
                <a:moveTo>
                  <a:pt x="0" y="0"/>
                </a:moveTo>
                <a:lnTo>
                  <a:pt x="6135558" y="0"/>
                </a:lnTo>
                <a:lnTo>
                  <a:pt x="6135558" y="2598905"/>
                </a:lnTo>
                <a:lnTo>
                  <a:pt x="0" y="2598905"/>
                </a:lnTo>
                <a:lnTo>
                  <a:pt x="0" y="0"/>
                </a:lnTo>
                <a:close/>
              </a:path>
            </a:pathLst>
          </a:custGeom>
          <a:blipFill>
            <a:blip r:embed="rId5"/>
            <a:stretch>
              <a:fillRect l="0" t="0" r="0" b="0"/>
            </a:stretch>
          </a:blipFill>
        </p:spPr>
      </p:sp>
      <p:sp>
        <p:nvSpPr>
          <p:cNvPr name="TextBox 5" id="5"/>
          <p:cNvSpPr txBox="true"/>
          <p:nvPr/>
        </p:nvSpPr>
        <p:spPr>
          <a:xfrm rot="0">
            <a:off x="362008" y="5133975"/>
            <a:ext cx="11783513" cy="4933950"/>
          </a:xfrm>
          <a:prstGeom prst="rect">
            <a:avLst/>
          </a:prstGeom>
        </p:spPr>
        <p:txBody>
          <a:bodyPr anchor="t" rtlCol="false" tIns="0" lIns="0" bIns="0" rIns="0">
            <a:spAutoFit/>
          </a:bodyPr>
          <a:lstStyle/>
          <a:p>
            <a:pPr algn="l" marL="582932" indent="-291466" lvl="1">
              <a:lnSpc>
                <a:spcPts val="3240"/>
              </a:lnSpc>
              <a:buFont typeface="Arial"/>
              <a:buChar char="•"/>
            </a:pPr>
            <a:r>
              <a:rPr lang="en-US" sz="2700">
                <a:solidFill>
                  <a:srgbClr val="000000"/>
                </a:solidFill>
                <a:latin typeface="Canva Sans"/>
                <a:ea typeface="Canva Sans"/>
                <a:cs typeface="Canva Sans"/>
                <a:sym typeface="Canva Sans"/>
              </a:rPr>
              <a:t>The dataset has 630 positive outcomes &gt; 330 negative outcome</a:t>
            </a:r>
          </a:p>
          <a:p>
            <a:pPr algn="l">
              <a:lnSpc>
                <a:spcPts val="3240"/>
              </a:lnSpc>
            </a:pPr>
          </a:p>
          <a:p>
            <a:pPr algn="l" marL="582932" indent="-291466" lvl="1">
              <a:lnSpc>
                <a:spcPts val="3240"/>
              </a:lnSpc>
              <a:buFont typeface="Arial"/>
              <a:buChar char="•"/>
            </a:pPr>
            <a:r>
              <a:rPr lang="en-US" sz="2700">
                <a:solidFill>
                  <a:srgbClr val="000000"/>
                </a:solidFill>
                <a:latin typeface="Canva Sans"/>
                <a:ea typeface="Canva Sans"/>
                <a:cs typeface="Canva Sans"/>
                <a:sym typeface="Canva Sans"/>
              </a:rPr>
              <a:t>Performed a Fisher-Yates shuffle in order to randomize the dataset in an unbiased manner</a:t>
            </a:r>
          </a:p>
          <a:p>
            <a:pPr algn="l">
              <a:lnSpc>
                <a:spcPts val="3240"/>
              </a:lnSpc>
            </a:pPr>
          </a:p>
          <a:p>
            <a:pPr algn="l" marL="582932" indent="-291466" lvl="1">
              <a:lnSpc>
                <a:spcPts val="3240"/>
              </a:lnSpc>
              <a:buFont typeface="Arial"/>
              <a:buChar char="•"/>
            </a:pPr>
            <a:r>
              <a:rPr lang="en-US" sz="2700">
                <a:solidFill>
                  <a:srgbClr val="000000"/>
                </a:solidFill>
                <a:latin typeface="Canva Sans"/>
                <a:ea typeface="Canva Sans"/>
                <a:cs typeface="Canva Sans"/>
                <a:sym typeface="Canva Sans"/>
              </a:rPr>
              <a:t>One of the efficient ways to generate a random permutation of the dataset is by using the Fisher and Yates algorithm so as to make sure that this model is not biased based on the ordering of data</a:t>
            </a:r>
          </a:p>
          <a:p>
            <a:pPr algn="l">
              <a:lnSpc>
                <a:spcPts val="3240"/>
              </a:lnSpc>
              <a:spcBef>
                <a:spcPct val="0"/>
              </a:spcBef>
            </a:pPr>
          </a:p>
          <a:p>
            <a:pPr algn="l" marL="582932" indent="-291466" lvl="1">
              <a:lnSpc>
                <a:spcPts val="3240"/>
              </a:lnSpc>
              <a:spcBef>
                <a:spcPct val="0"/>
              </a:spcBef>
              <a:buFont typeface="Arial"/>
              <a:buChar char="•"/>
            </a:pPr>
            <a:r>
              <a:rPr lang="en-US" sz="2700">
                <a:solidFill>
                  <a:srgbClr val="000000"/>
                </a:solidFill>
                <a:latin typeface="Canva Sans"/>
                <a:ea typeface="Canva Sans"/>
                <a:cs typeface="Canva Sans"/>
                <a:sym typeface="Canva Sans"/>
              </a:rPr>
              <a:t>This random shuffling stops over-fitting-the data becomes well distributed preventing the model from memorizing sequences</a:t>
            </a:r>
          </a:p>
          <a:p>
            <a:pPr algn="l">
              <a:lnSpc>
                <a:spcPts val="3360"/>
              </a:lnSpc>
              <a:spcBef>
                <a:spcPct val="0"/>
              </a:spcBef>
            </a:pPr>
          </a:p>
        </p:txBody>
      </p:sp>
      <p:sp>
        <p:nvSpPr>
          <p:cNvPr name="Freeform 6" id="6"/>
          <p:cNvSpPr/>
          <p:nvPr/>
        </p:nvSpPr>
        <p:spPr>
          <a:xfrm flipH="false" flipV="false" rot="0">
            <a:off x="603135" y="3522224"/>
            <a:ext cx="11301259" cy="776962"/>
          </a:xfrm>
          <a:custGeom>
            <a:avLst/>
            <a:gdLst/>
            <a:ahLst/>
            <a:cxnLst/>
            <a:rect r="r" b="b" t="t" l="l"/>
            <a:pathLst>
              <a:path h="776962" w="11301259">
                <a:moveTo>
                  <a:pt x="0" y="0"/>
                </a:moveTo>
                <a:lnTo>
                  <a:pt x="11301259" y="0"/>
                </a:lnTo>
                <a:lnTo>
                  <a:pt x="11301259" y="776962"/>
                </a:lnTo>
                <a:lnTo>
                  <a:pt x="0" y="776962"/>
                </a:lnTo>
                <a:lnTo>
                  <a:pt x="0" y="0"/>
                </a:lnTo>
                <a:close/>
              </a:path>
            </a:pathLst>
          </a:custGeom>
          <a:blipFill>
            <a:blip r:embed="rId6"/>
            <a:stretch>
              <a:fillRect l="0" t="0" r="0" b="0"/>
            </a:stretch>
          </a:blipFill>
        </p:spPr>
      </p:sp>
      <p:sp>
        <p:nvSpPr>
          <p:cNvPr name="TextBox 7" id="7"/>
          <p:cNvSpPr txBox="true"/>
          <p:nvPr/>
        </p:nvSpPr>
        <p:spPr>
          <a:xfrm rot="0">
            <a:off x="533794" y="2327851"/>
            <a:ext cx="3007370" cy="580389"/>
          </a:xfrm>
          <a:prstGeom prst="rect">
            <a:avLst/>
          </a:prstGeom>
        </p:spPr>
        <p:txBody>
          <a:bodyPr anchor="t" rtlCol="false" tIns="0" lIns="0" bIns="0" rIns="0">
            <a:spAutoFit/>
          </a:bodyPr>
          <a:lstStyle/>
          <a:p>
            <a:pPr algn="ctr">
              <a:lnSpc>
                <a:spcPts val="4760"/>
              </a:lnSpc>
            </a:pPr>
            <a:r>
              <a:rPr lang="en-US" sz="3400" b="true">
                <a:solidFill>
                  <a:srgbClr val="000000"/>
                </a:solidFill>
                <a:latin typeface="Canva Sans Bold"/>
                <a:ea typeface="Canva Sans Bold"/>
                <a:cs typeface="Canva Sans Bold"/>
                <a:sym typeface="Canva Sans Bold"/>
              </a:rPr>
              <a:t>Data Splitting </a:t>
            </a:r>
          </a:p>
        </p:txBody>
      </p:sp>
      <p:sp>
        <p:nvSpPr>
          <p:cNvPr name="TextBox 8" id="8"/>
          <p:cNvSpPr txBox="true"/>
          <p:nvPr/>
        </p:nvSpPr>
        <p:spPr>
          <a:xfrm rot="0">
            <a:off x="3863285" y="758571"/>
            <a:ext cx="14070926" cy="587883"/>
          </a:xfrm>
          <a:prstGeom prst="rect">
            <a:avLst/>
          </a:prstGeom>
        </p:spPr>
        <p:txBody>
          <a:bodyPr anchor="t" rtlCol="false" tIns="0" lIns="0" bIns="0" rIns="0">
            <a:spAutoFit/>
          </a:bodyPr>
          <a:lstStyle/>
          <a:p>
            <a:pPr algn="l">
              <a:lnSpc>
                <a:spcPts val="4536"/>
              </a:lnSpc>
            </a:pPr>
            <a:r>
              <a:rPr lang="en-US" b="true" sz="4200">
                <a:solidFill>
                  <a:srgbClr val="000000"/>
                </a:solidFill>
                <a:latin typeface="Canva Sans Bold"/>
                <a:ea typeface="Canva Sans Bold"/>
                <a:cs typeface="Canva Sans Bold"/>
                <a:sym typeface="Canva Sans Bold"/>
              </a:rPr>
              <a:t>Implementation of Decision Tree (Easy Mode) </a:t>
            </a:r>
          </a:p>
        </p:txBody>
      </p:sp>
      <p:grpSp>
        <p:nvGrpSpPr>
          <p:cNvPr name="Group 9" id="9"/>
          <p:cNvGrpSpPr/>
          <p:nvPr/>
        </p:nvGrpSpPr>
        <p:grpSpPr>
          <a:xfrm rot="0">
            <a:off x="15862277" y="117010"/>
            <a:ext cx="2277516" cy="2277516"/>
            <a:chOff x="0" y="0"/>
            <a:chExt cx="6350000" cy="6350000"/>
          </a:xfrm>
        </p:grpSpPr>
        <p:sp>
          <p:nvSpPr>
            <p:cNvPr name="Freeform 10" id="10"/>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7"/>
              <a:stretch>
                <a:fillRect l="-38888" t="0" r="-38888" b="0"/>
              </a:stretch>
            </a:blipFill>
          </p:spPr>
        </p:sp>
      </p:grpSp>
      <p:sp>
        <p:nvSpPr>
          <p:cNvPr name="TextBox 11" id="11"/>
          <p:cNvSpPr txBox="true"/>
          <p:nvPr/>
        </p:nvSpPr>
        <p:spPr>
          <a:xfrm rot="0">
            <a:off x="362008" y="2989750"/>
            <a:ext cx="11075343" cy="419100"/>
          </a:xfrm>
          <a:prstGeom prst="rect">
            <a:avLst/>
          </a:prstGeom>
        </p:spPr>
        <p:txBody>
          <a:bodyPr anchor="t" rtlCol="false" tIns="0" lIns="0" bIns="0" rIns="0">
            <a:spAutoFit/>
          </a:bodyPr>
          <a:lstStyle/>
          <a:p>
            <a:pPr algn="l" marL="582932" indent="-291466" lvl="1">
              <a:lnSpc>
                <a:spcPts val="3240"/>
              </a:lnSpc>
              <a:buFont typeface="Arial"/>
              <a:buChar char="•"/>
            </a:pPr>
            <a:r>
              <a:rPr lang="en-US" sz="2700">
                <a:solidFill>
                  <a:srgbClr val="000000"/>
                </a:solidFill>
                <a:latin typeface="Canva Sans"/>
                <a:ea typeface="Canva Sans"/>
                <a:cs typeface="Canva Sans"/>
                <a:sym typeface="Canva Sans"/>
              </a:rPr>
              <a:t>Split data into 80:20 for the ratio of the training set and test set</a:t>
            </a:r>
          </a:p>
        </p:txBody>
      </p:sp>
      <p:sp>
        <p:nvSpPr>
          <p:cNvPr name="TextBox 12" id="12"/>
          <p:cNvSpPr txBox="true"/>
          <p:nvPr/>
        </p:nvSpPr>
        <p:spPr>
          <a:xfrm rot="0">
            <a:off x="0" y="4397810"/>
            <a:ext cx="4586920"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Shuffle Dataset</a:t>
            </a:r>
          </a:p>
        </p:txBody>
      </p:sp>
    </p:spTree>
  </p:cSld>
  <p:clrMapOvr>
    <a:masterClrMapping/>
  </p:clrMapOvr>
  <p:transition spd="slow">
    <p:push dir="l"/>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587019" y="-214713"/>
            <a:ext cx="20201348" cy="10933979"/>
          </a:xfrm>
          <a:custGeom>
            <a:avLst/>
            <a:gdLst/>
            <a:ahLst/>
            <a:cxnLst/>
            <a:rect r="r" b="b" t="t" l="l"/>
            <a:pathLst>
              <a:path h="10933979" w="20201348">
                <a:moveTo>
                  <a:pt x="0" y="0"/>
                </a:moveTo>
                <a:lnTo>
                  <a:pt x="20201348" y="0"/>
                </a:lnTo>
                <a:lnTo>
                  <a:pt x="20201348" y="10933979"/>
                </a:lnTo>
                <a:lnTo>
                  <a:pt x="0" y="10933979"/>
                </a:lnTo>
                <a:lnTo>
                  <a:pt x="0" y="0"/>
                </a:lnTo>
                <a:close/>
              </a:path>
            </a:pathLst>
          </a:custGeom>
          <a:blipFill>
            <a:blip r:embed="rId3">
              <a:alphaModFix amt="24000"/>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4" id="4"/>
          <p:cNvSpPr txBox="true"/>
          <p:nvPr/>
        </p:nvSpPr>
        <p:spPr>
          <a:xfrm rot="0">
            <a:off x="0" y="3085196"/>
            <a:ext cx="8986765" cy="6908445"/>
          </a:xfrm>
          <a:prstGeom prst="rect">
            <a:avLst/>
          </a:prstGeom>
        </p:spPr>
        <p:txBody>
          <a:bodyPr anchor="t" rtlCol="false" tIns="0" lIns="0" bIns="0" rIns="0">
            <a:spAutoFit/>
          </a:bodyPr>
          <a:lstStyle/>
          <a:p>
            <a:pPr algn="l" marL="583949" indent="-291974" lvl="1">
              <a:lnSpc>
                <a:spcPts val="4273"/>
              </a:lnSpc>
              <a:buFont typeface="Arial"/>
              <a:buChar char="•"/>
            </a:pPr>
            <a:r>
              <a:rPr lang="en-US" sz="2704">
                <a:solidFill>
                  <a:srgbClr val="000000"/>
                </a:solidFill>
                <a:latin typeface="Canva Sans"/>
                <a:ea typeface="Canva Sans"/>
                <a:cs typeface="Canva Sans"/>
                <a:sym typeface="Canva Sans"/>
              </a:rPr>
              <a:t>Dataset is divided into two subsets (left &amp; right) using the </a:t>
            </a:r>
            <a:r>
              <a:rPr lang="en-US" b="true" sz="2704">
                <a:solidFill>
                  <a:srgbClr val="5E17EB"/>
                </a:solidFill>
                <a:latin typeface="Canva Sans Bold"/>
                <a:ea typeface="Canva Sans Bold"/>
                <a:cs typeface="Canva Sans Bold"/>
                <a:sym typeface="Canva Sans Bold"/>
              </a:rPr>
              <a:t>decision_tree_split_data</a:t>
            </a:r>
            <a:r>
              <a:rPr lang="en-US" sz="2704">
                <a:solidFill>
                  <a:srgbClr val="5E17EB"/>
                </a:solidFill>
                <a:latin typeface="Canva Sans"/>
                <a:ea typeface="Canva Sans"/>
                <a:cs typeface="Canva Sans"/>
                <a:sym typeface="Canva Sans"/>
              </a:rPr>
              <a:t> </a:t>
            </a:r>
            <a:r>
              <a:rPr lang="en-US" sz="2704">
                <a:solidFill>
                  <a:srgbClr val="000000"/>
                </a:solidFill>
                <a:latin typeface="Canva Sans"/>
                <a:ea typeface="Canva Sans"/>
                <a:cs typeface="Canva Sans"/>
                <a:sym typeface="Canva Sans"/>
              </a:rPr>
              <a:t>function based on the selected feature &amp; threshold</a:t>
            </a:r>
          </a:p>
          <a:p>
            <a:pPr algn="l" marL="1167897" indent="-389299" lvl="2">
              <a:lnSpc>
                <a:spcPts val="4273"/>
              </a:lnSpc>
              <a:buFont typeface="Arial"/>
              <a:buChar char="⚬"/>
            </a:pPr>
            <a:r>
              <a:rPr lang="en-US" sz="2704">
                <a:solidFill>
                  <a:srgbClr val="000000"/>
                </a:solidFill>
                <a:latin typeface="Canva Sans"/>
                <a:ea typeface="Canva Sans"/>
                <a:cs typeface="Canva Sans"/>
                <a:sym typeface="Canva Sans"/>
              </a:rPr>
              <a:t>Left Subset: Samples where feature ≤ threshold</a:t>
            </a:r>
          </a:p>
          <a:p>
            <a:pPr algn="l" marL="1751846" indent="-437961" lvl="3">
              <a:lnSpc>
                <a:spcPts val="4273"/>
              </a:lnSpc>
              <a:buFont typeface="Arial"/>
              <a:buChar char="￭"/>
            </a:pPr>
            <a:r>
              <a:rPr lang="en-US" sz="2704">
                <a:solidFill>
                  <a:srgbClr val="000000"/>
                </a:solidFill>
                <a:latin typeface="Canva Sans"/>
                <a:ea typeface="Canva Sans"/>
                <a:cs typeface="Canva Sans"/>
                <a:sym typeface="Canva Sans"/>
              </a:rPr>
              <a:t>For example, board states where the center cell is empty or has 'X'</a:t>
            </a:r>
          </a:p>
          <a:p>
            <a:pPr algn="l" marL="1167897" indent="-389299" lvl="2">
              <a:lnSpc>
                <a:spcPts val="4273"/>
              </a:lnSpc>
              <a:buFont typeface="Arial"/>
              <a:buChar char="⚬"/>
            </a:pPr>
            <a:r>
              <a:rPr lang="en-US" sz="2704">
                <a:solidFill>
                  <a:srgbClr val="000000"/>
                </a:solidFill>
                <a:latin typeface="Canva Sans"/>
                <a:ea typeface="Canva Sans"/>
                <a:cs typeface="Canva Sans"/>
                <a:sym typeface="Canva Sans"/>
              </a:rPr>
              <a:t>Right Subset: Samples where feature &gt; threshold</a:t>
            </a:r>
          </a:p>
          <a:p>
            <a:pPr algn="l" marL="1751846" indent="-437961" lvl="3">
              <a:lnSpc>
                <a:spcPts val="4273"/>
              </a:lnSpc>
              <a:buFont typeface="Arial"/>
              <a:buChar char="￭"/>
            </a:pPr>
            <a:r>
              <a:rPr lang="en-US" sz="2704">
                <a:solidFill>
                  <a:srgbClr val="000000"/>
                </a:solidFill>
                <a:latin typeface="Canva Sans"/>
                <a:ea typeface="Canva Sans"/>
                <a:cs typeface="Canva Sans"/>
                <a:sym typeface="Canva Sans"/>
              </a:rPr>
              <a:t>For example, board states where the center cell has 'O'</a:t>
            </a:r>
          </a:p>
          <a:p>
            <a:pPr algn="l" marL="583949" indent="-291974" lvl="1">
              <a:lnSpc>
                <a:spcPts val="4273"/>
              </a:lnSpc>
              <a:buFont typeface="Arial"/>
              <a:buChar char="•"/>
            </a:pPr>
            <a:r>
              <a:rPr lang="en-US" sz="2704">
                <a:solidFill>
                  <a:srgbClr val="000000"/>
                </a:solidFill>
                <a:latin typeface="Canva Sans"/>
                <a:ea typeface="Canva Sans"/>
                <a:cs typeface="Canva Sans"/>
                <a:sym typeface="Canva Sans"/>
              </a:rPr>
              <a:t>Calculate Gini Impurity for the splitting of both left and right branches </a:t>
            </a:r>
          </a:p>
        </p:txBody>
      </p:sp>
      <p:sp>
        <p:nvSpPr>
          <p:cNvPr name="TextBox 5" id="5"/>
          <p:cNvSpPr txBox="true"/>
          <p:nvPr/>
        </p:nvSpPr>
        <p:spPr>
          <a:xfrm rot="0">
            <a:off x="3863285" y="758571"/>
            <a:ext cx="14070926" cy="587883"/>
          </a:xfrm>
          <a:prstGeom prst="rect">
            <a:avLst/>
          </a:prstGeom>
        </p:spPr>
        <p:txBody>
          <a:bodyPr anchor="t" rtlCol="false" tIns="0" lIns="0" bIns="0" rIns="0">
            <a:spAutoFit/>
          </a:bodyPr>
          <a:lstStyle/>
          <a:p>
            <a:pPr algn="l">
              <a:lnSpc>
                <a:spcPts val="4536"/>
              </a:lnSpc>
            </a:pPr>
            <a:r>
              <a:rPr lang="en-US" b="true" sz="4200">
                <a:solidFill>
                  <a:srgbClr val="000000"/>
                </a:solidFill>
                <a:latin typeface="Canva Sans Bold"/>
                <a:ea typeface="Canva Sans Bold"/>
                <a:cs typeface="Canva Sans Bold"/>
                <a:sym typeface="Canva Sans Bold"/>
              </a:rPr>
              <a:t>Implementation of Decision Tree (Easy Mode) </a:t>
            </a:r>
          </a:p>
        </p:txBody>
      </p:sp>
      <p:grpSp>
        <p:nvGrpSpPr>
          <p:cNvPr name="Group 6" id="6"/>
          <p:cNvGrpSpPr/>
          <p:nvPr/>
        </p:nvGrpSpPr>
        <p:grpSpPr>
          <a:xfrm rot="0">
            <a:off x="15873643" y="111381"/>
            <a:ext cx="2311402" cy="2311402"/>
            <a:chOff x="0" y="0"/>
            <a:chExt cx="6350000" cy="6350000"/>
          </a:xfrm>
        </p:grpSpPr>
        <p:sp>
          <p:nvSpPr>
            <p:cNvPr name="Freeform 7" id="7"/>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5"/>
              <a:stretch>
                <a:fillRect l="-38888" t="0" r="-38888" b="0"/>
              </a:stretch>
            </a:blipFill>
          </p:spPr>
        </p:sp>
      </p:grpSp>
      <p:sp>
        <p:nvSpPr>
          <p:cNvPr name="TextBox 8" id="8"/>
          <p:cNvSpPr txBox="true"/>
          <p:nvPr/>
        </p:nvSpPr>
        <p:spPr>
          <a:xfrm rot="0">
            <a:off x="264861" y="2530867"/>
            <a:ext cx="7479804" cy="457200"/>
          </a:xfrm>
          <a:prstGeom prst="rect">
            <a:avLst/>
          </a:prstGeom>
        </p:spPr>
        <p:txBody>
          <a:bodyPr anchor="t" rtlCol="false" tIns="0" lIns="0" bIns="0" rIns="0">
            <a:spAutoFit/>
          </a:bodyPr>
          <a:lstStyle/>
          <a:p>
            <a:pPr algn="l">
              <a:lnSpc>
                <a:spcPts val="3600"/>
              </a:lnSpc>
              <a:spcBef>
                <a:spcPct val="0"/>
              </a:spcBef>
            </a:pPr>
            <a:r>
              <a:rPr lang="en-US" b="true" sz="3000">
                <a:solidFill>
                  <a:srgbClr val="000000"/>
                </a:solidFill>
                <a:latin typeface="Canva Sans Bold"/>
                <a:ea typeface="Canva Sans Bold"/>
                <a:cs typeface="Canva Sans Bold"/>
                <a:sym typeface="Canva Sans Bold"/>
              </a:rPr>
              <a:t>Decision Tree Construction and Training</a:t>
            </a:r>
          </a:p>
        </p:txBody>
      </p:sp>
      <p:sp>
        <p:nvSpPr>
          <p:cNvPr name="TextBox 9" id="9"/>
          <p:cNvSpPr txBox="true"/>
          <p:nvPr/>
        </p:nvSpPr>
        <p:spPr>
          <a:xfrm rot="0">
            <a:off x="9375009" y="2030741"/>
            <a:ext cx="8912991" cy="7429500"/>
          </a:xfrm>
          <a:prstGeom prst="rect">
            <a:avLst/>
          </a:prstGeom>
        </p:spPr>
        <p:txBody>
          <a:bodyPr anchor="t" rtlCol="false" tIns="0" lIns="0" bIns="0" rIns="0">
            <a:spAutoFit/>
          </a:bodyPr>
          <a:lstStyle/>
          <a:p>
            <a:pPr algn="l">
              <a:lnSpc>
                <a:spcPts val="3600"/>
              </a:lnSpc>
            </a:pPr>
          </a:p>
          <a:p>
            <a:pPr algn="l">
              <a:lnSpc>
                <a:spcPts val="3600"/>
              </a:lnSpc>
            </a:pPr>
            <a:r>
              <a:rPr lang="en-US" b="true" sz="3000">
                <a:solidFill>
                  <a:srgbClr val="000000"/>
                </a:solidFill>
                <a:latin typeface="Canva Sans Bold"/>
                <a:ea typeface="Canva Sans Bold"/>
                <a:cs typeface="Canva Sans Bold"/>
                <a:sym typeface="Canva Sans Bold"/>
              </a:rPr>
              <a:t>Feature (feature_index)</a:t>
            </a:r>
          </a:p>
          <a:p>
            <a:pPr algn="l" marL="582932" indent="-291466" lvl="1">
              <a:lnSpc>
                <a:spcPts val="3780"/>
              </a:lnSpc>
              <a:buFont typeface="Arial"/>
              <a:buChar char="•"/>
            </a:pPr>
            <a:r>
              <a:rPr lang="en-US" sz="2700">
                <a:solidFill>
                  <a:srgbClr val="000000"/>
                </a:solidFill>
                <a:latin typeface="Canva Sans"/>
                <a:ea typeface="Canva Sans"/>
                <a:cs typeface="Canva Sans"/>
                <a:sym typeface="Canva Sans"/>
              </a:rPr>
              <a:t>Each feature represents the state of a board position (one of the 9 cells in the 3x3 grid).</a:t>
            </a:r>
          </a:p>
          <a:p>
            <a:pPr algn="l" marL="1165863" indent="-388621" lvl="2">
              <a:lnSpc>
                <a:spcPts val="3780"/>
              </a:lnSpc>
              <a:buFont typeface="Arial"/>
              <a:buChar char="⚬"/>
            </a:pPr>
            <a:r>
              <a:rPr lang="en-US" sz="2700">
                <a:solidFill>
                  <a:srgbClr val="000000"/>
                </a:solidFill>
                <a:latin typeface="Canva Sans"/>
                <a:ea typeface="Canva Sans"/>
                <a:cs typeface="Canva Sans"/>
                <a:sym typeface="Canva Sans"/>
              </a:rPr>
              <a:t>For example:</a:t>
            </a:r>
          </a:p>
          <a:p>
            <a:pPr algn="l" marL="1748795" indent="-437199" lvl="3">
              <a:lnSpc>
                <a:spcPts val="3780"/>
              </a:lnSpc>
              <a:buFont typeface="Arial"/>
              <a:buChar char="￭"/>
            </a:pPr>
            <a:r>
              <a:rPr lang="en-US" sz="2700">
                <a:solidFill>
                  <a:srgbClr val="000000"/>
                </a:solidFill>
                <a:latin typeface="Canva Sans"/>
                <a:ea typeface="Canva Sans"/>
                <a:cs typeface="Canva Sans"/>
                <a:sym typeface="Canva Sans"/>
              </a:rPr>
              <a:t>feature_index = 1: The top-left cell</a:t>
            </a:r>
          </a:p>
          <a:p>
            <a:pPr algn="l" marL="1748795" indent="-437199" lvl="3">
              <a:lnSpc>
                <a:spcPts val="3780"/>
              </a:lnSpc>
              <a:buFont typeface="Arial"/>
              <a:buChar char="￭"/>
            </a:pPr>
            <a:r>
              <a:rPr lang="en-US" sz="2700">
                <a:solidFill>
                  <a:srgbClr val="000000"/>
                </a:solidFill>
                <a:latin typeface="Canva Sans"/>
                <a:ea typeface="Canva Sans"/>
                <a:cs typeface="Canva Sans"/>
                <a:sym typeface="Canva Sans"/>
              </a:rPr>
              <a:t>feature_index = 5: The center cell</a:t>
            </a:r>
          </a:p>
          <a:p>
            <a:pPr algn="l" marL="1748795" indent="-437199" lvl="3">
              <a:lnSpc>
                <a:spcPts val="3780"/>
              </a:lnSpc>
              <a:buFont typeface="Arial"/>
              <a:buChar char="￭"/>
            </a:pPr>
            <a:r>
              <a:rPr lang="en-US" sz="2700">
                <a:solidFill>
                  <a:srgbClr val="000000"/>
                </a:solidFill>
                <a:latin typeface="Canva Sans"/>
                <a:ea typeface="Canva Sans"/>
                <a:cs typeface="Canva Sans"/>
                <a:sym typeface="Canva Sans"/>
              </a:rPr>
              <a:t>feature_index = 9: The bottom-right cell</a:t>
            </a:r>
          </a:p>
          <a:p>
            <a:pPr algn="l">
              <a:lnSpc>
                <a:spcPts val="3240"/>
              </a:lnSpc>
            </a:pPr>
          </a:p>
          <a:p>
            <a:pPr algn="l">
              <a:lnSpc>
                <a:spcPts val="3600"/>
              </a:lnSpc>
            </a:pPr>
            <a:r>
              <a:rPr lang="en-US" b="true" sz="3000">
                <a:solidFill>
                  <a:srgbClr val="000000"/>
                </a:solidFill>
                <a:latin typeface="Canva Sans Bold"/>
                <a:ea typeface="Canva Sans Bold"/>
                <a:cs typeface="Canva Sans Bold"/>
                <a:sym typeface="Canva Sans Bold"/>
              </a:rPr>
              <a:t>Threshold (threshold)</a:t>
            </a:r>
          </a:p>
          <a:p>
            <a:pPr algn="l" marL="582932" indent="-291466" lvl="1">
              <a:lnSpc>
                <a:spcPts val="3780"/>
              </a:lnSpc>
              <a:buFont typeface="Arial"/>
              <a:buChar char="•"/>
            </a:pPr>
            <a:r>
              <a:rPr lang="en-US" sz="2700">
                <a:solidFill>
                  <a:srgbClr val="000000"/>
                </a:solidFill>
                <a:latin typeface="Canva Sans"/>
                <a:ea typeface="Canva Sans"/>
                <a:cs typeface="Canva Sans"/>
                <a:sym typeface="Canva Sans"/>
              </a:rPr>
              <a:t>Defines the rule/evaluation for splitting the dataset based on the selected feature.</a:t>
            </a:r>
          </a:p>
          <a:p>
            <a:pPr algn="l" marL="1165863" indent="-388621" lvl="2">
              <a:lnSpc>
                <a:spcPts val="3780"/>
              </a:lnSpc>
              <a:buFont typeface="Arial"/>
              <a:buChar char="⚬"/>
            </a:pPr>
            <a:r>
              <a:rPr lang="en-US" sz="2700">
                <a:solidFill>
                  <a:srgbClr val="000000"/>
                </a:solidFill>
                <a:latin typeface="Canva Sans"/>
                <a:ea typeface="Canva Sans"/>
                <a:cs typeface="Canva Sans"/>
                <a:sym typeface="Canva Sans"/>
              </a:rPr>
              <a:t>threshold = 0: Empty cell</a:t>
            </a:r>
          </a:p>
          <a:p>
            <a:pPr algn="l" marL="1165863" indent="-388621" lvl="2">
              <a:lnSpc>
                <a:spcPts val="3780"/>
              </a:lnSpc>
              <a:buFont typeface="Arial"/>
              <a:buChar char="⚬"/>
            </a:pPr>
            <a:r>
              <a:rPr lang="en-US" sz="2700">
                <a:solidFill>
                  <a:srgbClr val="000000"/>
                </a:solidFill>
                <a:latin typeface="Canva Sans"/>
                <a:ea typeface="Canva Sans"/>
                <a:cs typeface="Canva Sans"/>
                <a:sym typeface="Canva Sans"/>
              </a:rPr>
              <a:t>threshold = 1: Cell occupied by 'X'</a:t>
            </a:r>
          </a:p>
          <a:p>
            <a:pPr algn="l" marL="1165863" indent="-388621" lvl="2">
              <a:lnSpc>
                <a:spcPts val="3780"/>
              </a:lnSpc>
              <a:buFont typeface="Arial"/>
              <a:buChar char="⚬"/>
            </a:pPr>
            <a:r>
              <a:rPr lang="en-US" sz="2700">
                <a:solidFill>
                  <a:srgbClr val="000000"/>
                </a:solidFill>
                <a:latin typeface="Canva Sans"/>
                <a:ea typeface="Canva Sans"/>
                <a:cs typeface="Canva Sans"/>
                <a:sym typeface="Canva Sans"/>
              </a:rPr>
              <a:t>threshold = 2: Cell occupied by 'O'</a:t>
            </a:r>
          </a:p>
          <a:p>
            <a:pPr algn="l">
              <a:lnSpc>
                <a:spcPts val="3240"/>
              </a:lnSpc>
            </a:pP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520050" y="2684052"/>
            <a:ext cx="17028750" cy="6366510"/>
          </a:xfrm>
          <a:prstGeom prst="rect">
            <a:avLst/>
          </a:prstGeom>
        </p:spPr>
        <p:txBody>
          <a:bodyPr anchor="t" rtlCol="false" tIns="0" lIns="0" bIns="0" rIns="0">
            <a:spAutoFit/>
          </a:bodyPr>
          <a:lstStyle/>
          <a:p>
            <a:pPr algn="l" marL="834387" indent="-417193" lvl="1">
              <a:lnSpc>
                <a:spcPts val="4139"/>
              </a:lnSpc>
              <a:buFont typeface="Arial"/>
              <a:buChar char="•"/>
            </a:pPr>
            <a:r>
              <a:rPr lang="en-US" sz="3599">
                <a:solidFill>
                  <a:srgbClr val="003865"/>
                </a:solidFill>
                <a:latin typeface="Arial"/>
                <a:ea typeface="Arial"/>
                <a:cs typeface="Arial"/>
                <a:sym typeface="Arial"/>
              </a:rPr>
              <a:t>User-Friendly GUI: Lightweight, visually engaging interface displaying symbols, turns, and winner announcements.</a:t>
            </a:r>
          </a:p>
          <a:p>
            <a:pPr algn="l" marL="834387" indent="-417193" lvl="1">
              <a:lnSpc>
                <a:spcPts val="4139"/>
              </a:lnSpc>
              <a:buFont typeface="Arial"/>
              <a:buChar char="•"/>
            </a:pPr>
            <a:r>
              <a:rPr lang="en-US" sz="3599">
                <a:solidFill>
                  <a:srgbClr val="003865"/>
                </a:solidFill>
                <a:latin typeface="Arial"/>
                <a:ea typeface="Arial"/>
                <a:cs typeface="Arial"/>
                <a:sym typeface="Arial"/>
              </a:rPr>
              <a:t>Two-Player Mode: Players alternate turns on a 3x3 grid </a:t>
            </a:r>
          </a:p>
          <a:p>
            <a:pPr algn="l" marL="834387" indent="-417193" lvl="1">
              <a:lnSpc>
                <a:spcPts val="4139"/>
              </a:lnSpc>
              <a:buFont typeface="Arial"/>
              <a:buChar char="•"/>
            </a:pPr>
            <a:r>
              <a:rPr lang="en-US" sz="3599">
                <a:solidFill>
                  <a:srgbClr val="003865"/>
                </a:solidFill>
                <a:latin typeface="Arial"/>
                <a:ea typeface="Arial"/>
                <a:cs typeface="Arial"/>
                <a:sym typeface="Arial"/>
              </a:rPr>
              <a:t>AI-Driven One-Player Mode:</a:t>
            </a:r>
          </a:p>
          <a:p>
            <a:pPr algn="l" marL="1657343" indent="-552448" lvl="2">
              <a:lnSpc>
                <a:spcPts val="4139"/>
              </a:lnSpc>
              <a:buFont typeface="Arial"/>
              <a:buChar char="⚬"/>
            </a:pPr>
            <a:r>
              <a:rPr lang="en-US" sz="3599">
                <a:solidFill>
                  <a:srgbClr val="003865"/>
                </a:solidFill>
                <a:latin typeface="Arial"/>
                <a:ea typeface="Arial"/>
                <a:cs typeface="Arial"/>
                <a:sym typeface="Arial"/>
              </a:rPr>
              <a:t>Adjustable Difficulty</a:t>
            </a:r>
          </a:p>
          <a:p>
            <a:pPr algn="l" marL="1657343" indent="-552448" lvl="2">
              <a:lnSpc>
                <a:spcPts val="4139"/>
              </a:lnSpc>
              <a:buFont typeface="Arial"/>
              <a:buChar char="⚬"/>
            </a:pPr>
            <a:r>
              <a:rPr lang="en-US" sz="3599">
                <a:solidFill>
                  <a:srgbClr val="003865"/>
                </a:solidFill>
                <a:latin typeface="Arial"/>
                <a:ea typeface="Arial"/>
                <a:cs typeface="Arial"/>
                <a:sym typeface="Arial"/>
              </a:rPr>
              <a:t>Minimax Algorithm</a:t>
            </a:r>
          </a:p>
          <a:p>
            <a:pPr algn="l" marL="1657343" indent="-552448" lvl="2">
              <a:lnSpc>
                <a:spcPts val="4139"/>
              </a:lnSpc>
              <a:buFont typeface="Arial"/>
              <a:buChar char="⚬"/>
            </a:pPr>
            <a:r>
              <a:rPr lang="en-US" sz="3599">
                <a:solidFill>
                  <a:srgbClr val="003865"/>
                </a:solidFill>
                <a:latin typeface="Arial"/>
                <a:ea typeface="Arial"/>
                <a:cs typeface="Arial"/>
                <a:sym typeface="Arial"/>
              </a:rPr>
              <a:t>Naive Bayes </a:t>
            </a:r>
          </a:p>
          <a:p>
            <a:pPr algn="l" marL="1657343" indent="-552448" lvl="2">
              <a:lnSpc>
                <a:spcPts val="4139"/>
              </a:lnSpc>
              <a:buFont typeface="Arial"/>
              <a:buChar char="⚬"/>
            </a:pPr>
            <a:r>
              <a:rPr lang="en-US" sz="3599">
                <a:solidFill>
                  <a:srgbClr val="003865"/>
                </a:solidFill>
                <a:latin typeface="Arial"/>
                <a:ea typeface="Arial"/>
                <a:cs typeface="Arial"/>
                <a:sym typeface="Arial"/>
              </a:rPr>
              <a:t>Decision Tree</a:t>
            </a:r>
          </a:p>
          <a:p>
            <a:pPr algn="l" marL="1657343" indent="-552448" lvl="2">
              <a:lnSpc>
                <a:spcPts val="4139"/>
              </a:lnSpc>
              <a:buFont typeface="Arial"/>
              <a:buChar char="⚬"/>
            </a:pPr>
            <a:r>
              <a:rPr lang="en-US" sz="3599">
                <a:solidFill>
                  <a:srgbClr val="003865"/>
                </a:solidFill>
                <a:latin typeface="Arial"/>
                <a:ea typeface="Arial"/>
                <a:cs typeface="Arial"/>
                <a:sym typeface="Arial"/>
              </a:rPr>
              <a:t>Dataset</a:t>
            </a:r>
          </a:p>
          <a:p>
            <a:pPr algn="l" marL="834387" indent="-417193" lvl="1">
              <a:lnSpc>
                <a:spcPts val="4139"/>
              </a:lnSpc>
              <a:buFont typeface="Arial"/>
              <a:buChar char="•"/>
            </a:pPr>
            <a:r>
              <a:rPr lang="en-US" sz="3599">
                <a:solidFill>
                  <a:srgbClr val="003865"/>
                </a:solidFill>
                <a:latin typeface="Arial"/>
                <a:ea typeface="Arial"/>
                <a:cs typeface="Arial"/>
                <a:sym typeface="Arial"/>
              </a:rPr>
              <a:t>Hint Feature</a:t>
            </a:r>
          </a:p>
          <a:p>
            <a:pPr algn="l" marL="834387" indent="-417193" lvl="1">
              <a:lnSpc>
                <a:spcPts val="4139"/>
              </a:lnSpc>
              <a:buFont typeface="Arial"/>
              <a:buChar char="•"/>
            </a:pPr>
            <a:r>
              <a:rPr lang="en-US" sz="3599">
                <a:solidFill>
                  <a:srgbClr val="003865"/>
                </a:solidFill>
                <a:latin typeface="Arial"/>
                <a:ea typeface="Arial"/>
                <a:cs typeface="Arial"/>
                <a:sym typeface="Arial"/>
              </a:rPr>
              <a:t>Score Tracking</a:t>
            </a:r>
          </a:p>
          <a:p>
            <a:pPr algn="l" marL="834387" indent="-417193" lvl="1">
              <a:lnSpc>
                <a:spcPts val="4139"/>
              </a:lnSpc>
              <a:buFont typeface="Arial"/>
              <a:buChar char="•"/>
            </a:pPr>
            <a:r>
              <a:rPr lang="en-US" sz="3599">
                <a:solidFill>
                  <a:srgbClr val="003865"/>
                </a:solidFill>
                <a:latin typeface="Arial"/>
                <a:ea typeface="Arial"/>
                <a:cs typeface="Arial"/>
                <a:sym typeface="Arial"/>
              </a:rPr>
              <a:t>Memory Efficiency</a:t>
            </a:r>
          </a:p>
        </p:txBody>
      </p:sp>
      <p:grpSp>
        <p:nvGrpSpPr>
          <p:cNvPr name="Group 4" id="4"/>
          <p:cNvGrpSpPr/>
          <p:nvPr/>
        </p:nvGrpSpPr>
        <p:grpSpPr>
          <a:xfrm rot="0">
            <a:off x="14996160" y="6995160"/>
            <a:ext cx="3291840" cy="3291840"/>
            <a:chOff x="0" y="0"/>
            <a:chExt cx="6350000" cy="6350000"/>
          </a:xfrm>
        </p:grpSpPr>
        <p:sp>
          <p:nvSpPr>
            <p:cNvPr name="Freeform 5" id="5"/>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4"/>
              <a:stretch>
                <a:fillRect l="-38888" t="0" r="-38888" b="0"/>
              </a:stretch>
            </a:blipFill>
          </p:spPr>
        </p:sp>
      </p:grpSp>
      <p:sp>
        <p:nvSpPr>
          <p:cNvPr name="TextBox 6" id="6"/>
          <p:cNvSpPr txBox="true"/>
          <p:nvPr/>
        </p:nvSpPr>
        <p:spPr>
          <a:xfrm rot="0">
            <a:off x="3915279" y="996942"/>
            <a:ext cx="13633500" cy="673608"/>
          </a:xfrm>
          <a:prstGeom prst="rect">
            <a:avLst/>
          </a:prstGeom>
        </p:spPr>
        <p:txBody>
          <a:bodyPr anchor="t" rtlCol="false" tIns="0" lIns="0" bIns="0" rIns="0">
            <a:spAutoFit/>
          </a:bodyPr>
          <a:lstStyle/>
          <a:p>
            <a:pPr algn="l">
              <a:lnSpc>
                <a:spcPts val="4536"/>
              </a:lnSpc>
            </a:pPr>
            <a:r>
              <a:rPr lang="en-US" b="true" sz="4200">
                <a:solidFill>
                  <a:srgbClr val="003865"/>
                </a:solidFill>
                <a:latin typeface="Arial Bold"/>
                <a:ea typeface="Arial Bold"/>
                <a:cs typeface="Arial Bold"/>
                <a:sym typeface="Arial Bold"/>
              </a:rPr>
              <a:t>Problem Analysis</a:t>
            </a:r>
          </a:p>
        </p:txBody>
      </p:sp>
    </p:spTree>
  </p:cSld>
  <p:clrMapOvr>
    <a:masterClrMapping/>
  </p:clrMapOvr>
  <p:transition spd="slow">
    <p:push dir="l"/>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789257" y="-323490"/>
            <a:ext cx="20201348" cy="10933979"/>
          </a:xfrm>
          <a:custGeom>
            <a:avLst/>
            <a:gdLst/>
            <a:ahLst/>
            <a:cxnLst/>
            <a:rect r="r" b="b" t="t" l="l"/>
            <a:pathLst>
              <a:path h="10933979" w="20201348">
                <a:moveTo>
                  <a:pt x="0" y="0"/>
                </a:moveTo>
                <a:lnTo>
                  <a:pt x="20201348" y="0"/>
                </a:lnTo>
                <a:lnTo>
                  <a:pt x="20201348" y="10933980"/>
                </a:lnTo>
                <a:lnTo>
                  <a:pt x="0" y="10933980"/>
                </a:lnTo>
                <a:lnTo>
                  <a:pt x="0" y="0"/>
                </a:lnTo>
                <a:close/>
              </a:path>
            </a:pathLst>
          </a:custGeom>
          <a:blipFill>
            <a:blip r:embed="rId3">
              <a:alphaModFix amt="27000"/>
            </a:blip>
            <a:stretch>
              <a:fillRect l="0" t="0" r="0" b="0"/>
            </a:stretch>
          </a:blipFill>
        </p:spPr>
      </p:sp>
      <p:sp>
        <p:nvSpPr>
          <p:cNvPr name="Freeform 3" id="3"/>
          <p:cNvSpPr/>
          <p:nvPr/>
        </p:nvSpPr>
        <p:spPr>
          <a:xfrm flipH="false" flipV="false" rot="0">
            <a:off x="0" y="-47434"/>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12896717" y="3003965"/>
            <a:ext cx="3943466" cy="6962825"/>
          </a:xfrm>
          <a:custGeom>
            <a:avLst/>
            <a:gdLst/>
            <a:ahLst/>
            <a:cxnLst/>
            <a:rect r="r" b="b" t="t" l="l"/>
            <a:pathLst>
              <a:path h="6962825" w="3943466">
                <a:moveTo>
                  <a:pt x="0" y="0"/>
                </a:moveTo>
                <a:lnTo>
                  <a:pt x="3943466" y="0"/>
                </a:lnTo>
                <a:lnTo>
                  <a:pt x="3943466" y="6962825"/>
                </a:lnTo>
                <a:lnTo>
                  <a:pt x="0" y="6962825"/>
                </a:lnTo>
                <a:lnTo>
                  <a:pt x="0" y="0"/>
                </a:lnTo>
                <a:close/>
              </a:path>
            </a:pathLst>
          </a:custGeom>
          <a:blipFill>
            <a:blip r:embed="rId5"/>
            <a:stretch>
              <a:fillRect l="0" t="0" r="0" b="0"/>
            </a:stretch>
          </a:blipFill>
        </p:spPr>
      </p:sp>
      <p:sp>
        <p:nvSpPr>
          <p:cNvPr name="TextBox 5" id="5"/>
          <p:cNvSpPr txBox="true"/>
          <p:nvPr/>
        </p:nvSpPr>
        <p:spPr>
          <a:xfrm rot="0">
            <a:off x="500772" y="6620066"/>
            <a:ext cx="11482126" cy="3372802"/>
          </a:xfrm>
          <a:prstGeom prst="rect">
            <a:avLst/>
          </a:prstGeom>
        </p:spPr>
        <p:txBody>
          <a:bodyPr anchor="t" rtlCol="false" tIns="0" lIns="0" bIns="0" rIns="0">
            <a:spAutoFit/>
          </a:bodyPr>
          <a:lstStyle/>
          <a:p>
            <a:pPr algn="l" marL="561342" indent="-280671" lvl="1">
              <a:lnSpc>
                <a:spcPts val="3822"/>
              </a:lnSpc>
              <a:buFont typeface="Arial"/>
              <a:buChar char="•"/>
            </a:pPr>
            <a:r>
              <a:rPr lang="en-US" sz="2600">
                <a:solidFill>
                  <a:srgbClr val="000000"/>
                </a:solidFill>
                <a:latin typeface="Canva Sans"/>
                <a:ea typeface="Canva Sans"/>
                <a:cs typeface="Canva Sans"/>
                <a:sym typeface="Canva Sans"/>
              </a:rPr>
              <a:t>A measure of impurity of a dataset and is </a:t>
            </a:r>
            <a:r>
              <a:rPr lang="en-US" b="true" sz="2600">
                <a:solidFill>
                  <a:srgbClr val="000000"/>
                </a:solidFill>
                <a:latin typeface="Canva Sans Bold"/>
                <a:ea typeface="Canva Sans Bold"/>
                <a:cs typeface="Canva Sans Bold"/>
                <a:sym typeface="Canva Sans Bold"/>
              </a:rPr>
              <a:t>commonly used in decision trees to help find the optimal splits of  the data to ensures effectiveness of the split</a:t>
            </a:r>
          </a:p>
          <a:p>
            <a:pPr algn="l" marL="561342" indent="-280671" lvl="1">
              <a:lnSpc>
                <a:spcPts val="3822"/>
              </a:lnSpc>
              <a:buFont typeface="Arial"/>
              <a:buChar char="•"/>
            </a:pPr>
            <a:r>
              <a:rPr lang="en-US" sz="2600">
                <a:solidFill>
                  <a:srgbClr val="000000"/>
                </a:solidFill>
                <a:latin typeface="Canva Sans"/>
                <a:ea typeface="Canva Sans"/>
                <a:cs typeface="Canva Sans"/>
                <a:sym typeface="Canva Sans"/>
              </a:rPr>
              <a:t>Helps identify features that result in more homogeneous subsets of data</a:t>
            </a:r>
          </a:p>
          <a:p>
            <a:pPr algn="l" marL="561342" indent="-280671" lvl="1">
              <a:lnSpc>
                <a:spcPts val="3822"/>
              </a:lnSpc>
              <a:buFont typeface="Arial"/>
              <a:buChar char="•"/>
            </a:pPr>
            <a:r>
              <a:rPr lang="en-US" sz="2600">
                <a:solidFill>
                  <a:srgbClr val="000000"/>
                </a:solidFill>
                <a:latin typeface="Canva Sans"/>
                <a:ea typeface="Canva Sans"/>
                <a:cs typeface="Canva Sans"/>
                <a:sym typeface="Canva Sans"/>
              </a:rPr>
              <a:t>Create more accurate &amp; reliable predictive models</a:t>
            </a:r>
          </a:p>
          <a:p>
            <a:pPr algn="l" marL="626111" indent="-313055" lvl="1">
              <a:lnSpc>
                <a:spcPts val="4263"/>
              </a:lnSpc>
              <a:buFont typeface="Arial"/>
              <a:buChar char="•"/>
            </a:pPr>
            <a:r>
              <a:rPr lang="en-US" sz="2900">
                <a:solidFill>
                  <a:srgbClr val="000000"/>
                </a:solidFill>
                <a:latin typeface="Canva Sans"/>
                <a:ea typeface="Canva Sans"/>
                <a:cs typeface="Canva Sans"/>
                <a:sym typeface="Canva Sans"/>
              </a:rPr>
              <a:t>Value ranges between</a:t>
            </a:r>
            <a:r>
              <a:rPr lang="en-US" b="true" sz="2900">
                <a:solidFill>
                  <a:srgbClr val="000000"/>
                </a:solidFill>
                <a:latin typeface="Canva Sans Bold"/>
                <a:ea typeface="Canva Sans Bold"/>
                <a:cs typeface="Canva Sans Bold"/>
                <a:sym typeface="Canva Sans Bold"/>
              </a:rPr>
              <a:t> 0 (pure split) and 1 (max impurity)</a:t>
            </a:r>
          </a:p>
        </p:txBody>
      </p:sp>
      <p:sp>
        <p:nvSpPr>
          <p:cNvPr name="TextBox 6" id="6"/>
          <p:cNvSpPr txBox="true"/>
          <p:nvPr/>
        </p:nvSpPr>
        <p:spPr>
          <a:xfrm rot="0">
            <a:off x="3727532" y="894324"/>
            <a:ext cx="12260887" cy="587883"/>
          </a:xfrm>
          <a:prstGeom prst="rect">
            <a:avLst/>
          </a:prstGeom>
        </p:spPr>
        <p:txBody>
          <a:bodyPr anchor="t" rtlCol="false" tIns="0" lIns="0" bIns="0" rIns="0">
            <a:spAutoFit/>
          </a:bodyPr>
          <a:lstStyle/>
          <a:p>
            <a:pPr algn="l">
              <a:lnSpc>
                <a:spcPts val="4536"/>
              </a:lnSpc>
            </a:pPr>
            <a:r>
              <a:rPr lang="en-US" b="true" sz="4200">
                <a:solidFill>
                  <a:srgbClr val="000000"/>
                </a:solidFill>
                <a:latin typeface="Canva Sans Bold"/>
                <a:ea typeface="Canva Sans Bold"/>
                <a:cs typeface="Canva Sans Bold"/>
                <a:sym typeface="Canva Sans Bold"/>
              </a:rPr>
              <a:t>Implementation of Decision Tree (Easy Mode) </a:t>
            </a:r>
          </a:p>
        </p:txBody>
      </p:sp>
      <p:grpSp>
        <p:nvGrpSpPr>
          <p:cNvPr name="Group 7" id="7"/>
          <p:cNvGrpSpPr/>
          <p:nvPr/>
        </p:nvGrpSpPr>
        <p:grpSpPr>
          <a:xfrm rot="0">
            <a:off x="16107933" y="0"/>
            <a:ext cx="2089565" cy="2089565"/>
            <a:chOff x="0" y="0"/>
            <a:chExt cx="6350000" cy="6350000"/>
          </a:xfrm>
        </p:grpSpPr>
        <p:sp>
          <p:nvSpPr>
            <p:cNvPr name="Freeform 8" id="8"/>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9" id="9"/>
          <p:cNvSpPr txBox="true"/>
          <p:nvPr/>
        </p:nvSpPr>
        <p:spPr>
          <a:xfrm rot="0">
            <a:off x="500772" y="2546765"/>
            <a:ext cx="4881414" cy="457200"/>
          </a:xfrm>
          <a:prstGeom prst="rect">
            <a:avLst/>
          </a:prstGeom>
        </p:spPr>
        <p:txBody>
          <a:bodyPr anchor="t" rtlCol="false" tIns="0" lIns="0" bIns="0" rIns="0">
            <a:spAutoFit/>
          </a:bodyPr>
          <a:lstStyle/>
          <a:p>
            <a:pPr algn="l">
              <a:lnSpc>
                <a:spcPts val="3600"/>
              </a:lnSpc>
              <a:spcBef>
                <a:spcPct val="0"/>
              </a:spcBef>
            </a:pPr>
            <a:r>
              <a:rPr lang="en-US" b="true" sz="3000">
                <a:solidFill>
                  <a:srgbClr val="000000"/>
                </a:solidFill>
                <a:latin typeface="Canva Sans Bold"/>
                <a:ea typeface="Canva Sans Bold"/>
                <a:cs typeface="Canva Sans Bold"/>
                <a:sym typeface="Canva Sans Bold"/>
              </a:rPr>
              <a:t>Building the Decision Tree</a:t>
            </a:r>
          </a:p>
        </p:txBody>
      </p:sp>
      <p:sp>
        <p:nvSpPr>
          <p:cNvPr name="TextBox 10" id="10"/>
          <p:cNvSpPr txBox="true"/>
          <p:nvPr/>
        </p:nvSpPr>
        <p:spPr>
          <a:xfrm rot="0">
            <a:off x="500772" y="3128201"/>
            <a:ext cx="11652379" cy="2463165"/>
          </a:xfrm>
          <a:prstGeom prst="rect">
            <a:avLst/>
          </a:prstGeom>
        </p:spPr>
        <p:txBody>
          <a:bodyPr anchor="t" rtlCol="false" tIns="0" lIns="0" bIns="0" rIns="0">
            <a:spAutoFit/>
          </a:bodyPr>
          <a:lstStyle/>
          <a:p>
            <a:pPr algn="l" marL="561342" indent="-280671" lvl="1">
              <a:lnSpc>
                <a:spcPts val="3900"/>
              </a:lnSpc>
              <a:buFont typeface="Arial"/>
              <a:buChar char="•"/>
            </a:pPr>
            <a:r>
              <a:rPr lang="en-US" sz="2600">
                <a:solidFill>
                  <a:srgbClr val="000000"/>
                </a:solidFill>
                <a:latin typeface="Canva Sans"/>
                <a:ea typeface="Canva Sans"/>
                <a:cs typeface="Canva Sans"/>
                <a:sym typeface="Canva Sans"/>
              </a:rPr>
              <a:t>B</a:t>
            </a:r>
            <a:r>
              <a:rPr lang="en-US" sz="2600">
                <a:solidFill>
                  <a:srgbClr val="000000"/>
                </a:solidFill>
                <a:latin typeface="Canva Sans"/>
                <a:ea typeface="Canva Sans"/>
                <a:cs typeface="Canva Sans"/>
                <a:sym typeface="Canva Sans"/>
              </a:rPr>
              <a:t>uilt using build_tree() function</a:t>
            </a:r>
          </a:p>
          <a:p>
            <a:pPr algn="l" marL="561342" indent="-280671" lvl="1">
              <a:lnSpc>
                <a:spcPts val="3900"/>
              </a:lnSpc>
              <a:buFont typeface="Arial"/>
              <a:buChar char="•"/>
            </a:pPr>
            <a:r>
              <a:rPr lang="en-US" sz="2600">
                <a:solidFill>
                  <a:srgbClr val="000000"/>
                </a:solidFill>
                <a:latin typeface="Canva Sans"/>
                <a:ea typeface="Canva Sans"/>
                <a:cs typeface="Canva Sans"/>
                <a:sym typeface="Canva Sans"/>
              </a:rPr>
              <a:t>Used recursive process to identify the</a:t>
            </a:r>
            <a:r>
              <a:rPr lang="en-US" b="true" sz="2600">
                <a:solidFill>
                  <a:srgbClr val="000000"/>
                </a:solidFill>
                <a:latin typeface="Canva Sans Bold"/>
                <a:ea typeface="Canva Sans Bold"/>
                <a:cs typeface="Canva Sans Bold"/>
                <a:sym typeface="Canva Sans Bold"/>
              </a:rPr>
              <a:t> best splits</a:t>
            </a:r>
            <a:r>
              <a:rPr lang="en-US" sz="2600">
                <a:solidFill>
                  <a:srgbClr val="000000"/>
                </a:solidFill>
                <a:latin typeface="Canva Sans"/>
                <a:ea typeface="Canva Sans"/>
                <a:cs typeface="Canva Sans"/>
                <a:sym typeface="Canva Sans"/>
              </a:rPr>
              <a:t> based on features and thresholds measured with </a:t>
            </a:r>
            <a:r>
              <a:rPr lang="en-US" b="true" sz="2600">
                <a:solidFill>
                  <a:srgbClr val="000000"/>
                </a:solidFill>
                <a:latin typeface="Canva Sans Bold"/>
                <a:ea typeface="Canva Sans Bold"/>
                <a:cs typeface="Canva Sans Bold"/>
                <a:sym typeface="Canva Sans Bold"/>
              </a:rPr>
              <a:t>LOWEST Gini Index</a:t>
            </a:r>
          </a:p>
          <a:p>
            <a:pPr algn="l" marL="561342" indent="-280671" lvl="1">
              <a:lnSpc>
                <a:spcPts val="3900"/>
              </a:lnSpc>
              <a:buFont typeface="Arial"/>
              <a:buChar char="•"/>
            </a:pPr>
            <a:r>
              <a:rPr lang="en-US" sz="2600">
                <a:solidFill>
                  <a:srgbClr val="000000"/>
                </a:solidFill>
                <a:latin typeface="Canva Sans"/>
                <a:ea typeface="Canva Sans"/>
                <a:cs typeface="Canva Sans"/>
                <a:sym typeface="Canva Sans"/>
              </a:rPr>
              <a:t>Stop when pure node, max depth or perfect classification is reached</a:t>
            </a:r>
          </a:p>
          <a:p>
            <a:pPr algn="l" marL="561342" indent="-280671" lvl="1">
              <a:lnSpc>
                <a:spcPts val="3900"/>
              </a:lnSpc>
              <a:buFont typeface="Arial"/>
              <a:buChar char="•"/>
            </a:pPr>
            <a:r>
              <a:rPr lang="en-US" sz="2600">
                <a:solidFill>
                  <a:srgbClr val="000000"/>
                </a:solidFill>
                <a:latin typeface="Canva Sans"/>
                <a:ea typeface="Canva Sans"/>
                <a:cs typeface="Canva Sans"/>
                <a:sym typeface="Canva Sans"/>
              </a:rPr>
              <a:t>Else, it will keep recurring on both branches</a:t>
            </a:r>
          </a:p>
        </p:txBody>
      </p:sp>
      <p:sp>
        <p:nvSpPr>
          <p:cNvPr name="TextBox 11" id="11"/>
          <p:cNvSpPr txBox="true"/>
          <p:nvPr/>
        </p:nvSpPr>
        <p:spPr>
          <a:xfrm rot="0">
            <a:off x="500772" y="6028177"/>
            <a:ext cx="7066071" cy="457200"/>
          </a:xfrm>
          <a:prstGeom prst="rect">
            <a:avLst/>
          </a:prstGeom>
        </p:spPr>
        <p:txBody>
          <a:bodyPr anchor="t" rtlCol="false" tIns="0" lIns="0" bIns="0" rIns="0">
            <a:spAutoFit/>
          </a:bodyPr>
          <a:lstStyle/>
          <a:p>
            <a:pPr algn="l">
              <a:lnSpc>
                <a:spcPts val="3600"/>
              </a:lnSpc>
              <a:spcBef>
                <a:spcPct val="0"/>
              </a:spcBef>
            </a:pPr>
            <a:r>
              <a:rPr lang="en-US" b="true" sz="3000">
                <a:solidFill>
                  <a:srgbClr val="000000"/>
                </a:solidFill>
                <a:latin typeface="Canva Sans Bold"/>
                <a:ea typeface="Canva Sans Bold"/>
                <a:cs typeface="Canva Sans Bold"/>
                <a:sym typeface="Canva Sans Bold"/>
              </a:rPr>
              <a:t>Gini Index (Gini impurity) Overview</a:t>
            </a:r>
          </a:p>
        </p:txBody>
      </p:sp>
      <p:sp>
        <p:nvSpPr>
          <p:cNvPr name="TextBox 12" id="12"/>
          <p:cNvSpPr txBox="true"/>
          <p:nvPr/>
        </p:nvSpPr>
        <p:spPr>
          <a:xfrm rot="0">
            <a:off x="11335414" y="2318165"/>
            <a:ext cx="7066071" cy="457200"/>
          </a:xfrm>
          <a:prstGeom prst="rect">
            <a:avLst/>
          </a:prstGeom>
        </p:spPr>
        <p:txBody>
          <a:bodyPr anchor="t" rtlCol="false" tIns="0" lIns="0" bIns="0" rIns="0">
            <a:spAutoFit/>
          </a:bodyPr>
          <a:lstStyle/>
          <a:p>
            <a:pPr algn="l">
              <a:lnSpc>
                <a:spcPts val="3600"/>
              </a:lnSpc>
              <a:spcBef>
                <a:spcPct val="0"/>
              </a:spcBef>
            </a:pPr>
            <a:r>
              <a:rPr lang="en-US" b="true" sz="3000">
                <a:solidFill>
                  <a:srgbClr val="000000"/>
                </a:solidFill>
                <a:latin typeface="Canva Sans Bold"/>
                <a:ea typeface="Canva Sans Bold"/>
                <a:cs typeface="Canva Sans Bold"/>
                <a:sym typeface="Canva Sans Bold"/>
              </a:rPr>
              <a:t>Flowchart of the build_tree function</a:t>
            </a:r>
          </a:p>
        </p:txBody>
      </p:sp>
    </p:spTree>
  </p:cSld>
  <p:clrMapOvr>
    <a:masterClrMapping/>
  </p:clrMapOvr>
  <p:transition spd="slow">
    <p:push dir="l"/>
  </p:transition>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587019" y="-214713"/>
            <a:ext cx="20201348" cy="10933979"/>
          </a:xfrm>
          <a:custGeom>
            <a:avLst/>
            <a:gdLst/>
            <a:ahLst/>
            <a:cxnLst/>
            <a:rect r="r" b="b" t="t" l="l"/>
            <a:pathLst>
              <a:path h="10933979" w="20201348">
                <a:moveTo>
                  <a:pt x="0" y="0"/>
                </a:moveTo>
                <a:lnTo>
                  <a:pt x="20201348" y="0"/>
                </a:lnTo>
                <a:lnTo>
                  <a:pt x="20201348" y="10933979"/>
                </a:lnTo>
                <a:lnTo>
                  <a:pt x="0" y="10933979"/>
                </a:lnTo>
                <a:lnTo>
                  <a:pt x="0" y="0"/>
                </a:lnTo>
                <a:close/>
              </a:path>
            </a:pathLst>
          </a:custGeom>
          <a:blipFill>
            <a:blip r:embed="rId3">
              <a:alphaModFix amt="28000"/>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10898748" y="3352968"/>
            <a:ext cx="7035463" cy="3581064"/>
          </a:xfrm>
          <a:custGeom>
            <a:avLst/>
            <a:gdLst/>
            <a:ahLst/>
            <a:cxnLst/>
            <a:rect r="r" b="b" t="t" l="l"/>
            <a:pathLst>
              <a:path h="3581064" w="7035463">
                <a:moveTo>
                  <a:pt x="0" y="0"/>
                </a:moveTo>
                <a:lnTo>
                  <a:pt x="7035463" y="0"/>
                </a:lnTo>
                <a:lnTo>
                  <a:pt x="7035463" y="3581064"/>
                </a:lnTo>
                <a:lnTo>
                  <a:pt x="0" y="3581064"/>
                </a:lnTo>
                <a:lnTo>
                  <a:pt x="0" y="0"/>
                </a:lnTo>
                <a:close/>
              </a:path>
            </a:pathLst>
          </a:custGeom>
          <a:blipFill>
            <a:blip r:embed="rId5"/>
            <a:stretch>
              <a:fillRect l="-2073" t="-25711" r="0" b="-500"/>
            </a:stretch>
          </a:blipFill>
        </p:spPr>
      </p:sp>
      <p:grpSp>
        <p:nvGrpSpPr>
          <p:cNvPr name="Group 5" id="5"/>
          <p:cNvGrpSpPr/>
          <p:nvPr/>
        </p:nvGrpSpPr>
        <p:grpSpPr>
          <a:xfrm rot="0">
            <a:off x="15760515" y="0"/>
            <a:ext cx="2364195" cy="2364195"/>
            <a:chOff x="0" y="0"/>
            <a:chExt cx="6350000" cy="6350000"/>
          </a:xfrm>
        </p:grpSpPr>
        <p:sp>
          <p:nvSpPr>
            <p:cNvPr name="Freeform 6" id="6"/>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7" id="7"/>
          <p:cNvSpPr txBox="true"/>
          <p:nvPr/>
        </p:nvSpPr>
        <p:spPr>
          <a:xfrm rot="0">
            <a:off x="3863285" y="758571"/>
            <a:ext cx="14070926" cy="587883"/>
          </a:xfrm>
          <a:prstGeom prst="rect">
            <a:avLst/>
          </a:prstGeom>
        </p:spPr>
        <p:txBody>
          <a:bodyPr anchor="t" rtlCol="false" tIns="0" lIns="0" bIns="0" rIns="0">
            <a:spAutoFit/>
          </a:bodyPr>
          <a:lstStyle/>
          <a:p>
            <a:pPr algn="l">
              <a:lnSpc>
                <a:spcPts val="4536"/>
              </a:lnSpc>
            </a:pPr>
            <a:r>
              <a:rPr lang="en-US" b="true" sz="4200">
                <a:solidFill>
                  <a:srgbClr val="000000"/>
                </a:solidFill>
                <a:latin typeface="Canva Sans Bold"/>
                <a:ea typeface="Canva Sans Bold"/>
                <a:cs typeface="Canva Sans Bold"/>
                <a:sym typeface="Canva Sans Bold"/>
              </a:rPr>
              <a:t>Implementation of Decision Tree (Easy Mode) </a:t>
            </a:r>
          </a:p>
        </p:txBody>
      </p:sp>
      <p:sp>
        <p:nvSpPr>
          <p:cNvPr name="TextBox 8" id="8"/>
          <p:cNvSpPr txBox="true"/>
          <p:nvPr/>
        </p:nvSpPr>
        <p:spPr>
          <a:xfrm rot="0">
            <a:off x="123383" y="2471346"/>
            <a:ext cx="7479804" cy="457200"/>
          </a:xfrm>
          <a:prstGeom prst="rect">
            <a:avLst/>
          </a:prstGeom>
        </p:spPr>
        <p:txBody>
          <a:bodyPr anchor="t" rtlCol="false" tIns="0" lIns="0" bIns="0" rIns="0">
            <a:spAutoFit/>
          </a:bodyPr>
          <a:lstStyle/>
          <a:p>
            <a:pPr algn="l">
              <a:lnSpc>
                <a:spcPts val="3600"/>
              </a:lnSpc>
              <a:spcBef>
                <a:spcPct val="0"/>
              </a:spcBef>
            </a:pPr>
            <a:r>
              <a:rPr lang="en-US" b="true" sz="3000">
                <a:solidFill>
                  <a:srgbClr val="000000"/>
                </a:solidFill>
                <a:latin typeface="Canva Sans Bold"/>
                <a:ea typeface="Canva Sans Bold"/>
                <a:cs typeface="Canva Sans Bold"/>
                <a:sym typeface="Canva Sans Bold"/>
              </a:rPr>
              <a:t>Decision Tree Construction and Training</a:t>
            </a:r>
          </a:p>
        </p:txBody>
      </p:sp>
      <p:sp>
        <p:nvSpPr>
          <p:cNvPr name="TextBox 9" id="9"/>
          <p:cNvSpPr txBox="true"/>
          <p:nvPr/>
        </p:nvSpPr>
        <p:spPr>
          <a:xfrm rot="0">
            <a:off x="238586" y="3195822"/>
            <a:ext cx="10097636" cy="4529709"/>
          </a:xfrm>
          <a:prstGeom prst="rect">
            <a:avLst/>
          </a:prstGeom>
        </p:spPr>
        <p:txBody>
          <a:bodyPr anchor="t" rtlCol="false" tIns="0" lIns="0" bIns="0" rIns="0">
            <a:spAutoFit/>
          </a:bodyPr>
          <a:lstStyle/>
          <a:p>
            <a:pPr algn="l" marL="582932" indent="-291466" lvl="1">
              <a:lnSpc>
                <a:spcPts val="4023"/>
              </a:lnSpc>
              <a:buFont typeface="Arial"/>
              <a:buChar char="•"/>
            </a:pPr>
            <a:r>
              <a:rPr lang="en-US" sz="2700">
                <a:solidFill>
                  <a:srgbClr val="000000"/>
                </a:solidFill>
                <a:latin typeface="Canva Sans"/>
                <a:ea typeface="Canva Sans"/>
                <a:cs typeface="Canva Sans"/>
                <a:sym typeface="Canva Sans"/>
              </a:rPr>
              <a:t>The process iterates over all the 9 features (NUM_FEATURES = 9) representing the cells on a Tic-Tac-Toe board</a:t>
            </a:r>
          </a:p>
          <a:p>
            <a:pPr algn="l">
              <a:lnSpc>
                <a:spcPts val="4023"/>
              </a:lnSpc>
            </a:pPr>
          </a:p>
          <a:p>
            <a:pPr algn="l" marL="582932" indent="-291466" lvl="1">
              <a:lnSpc>
                <a:spcPts val="4023"/>
              </a:lnSpc>
              <a:buFont typeface="Arial"/>
              <a:buChar char="•"/>
            </a:pPr>
            <a:r>
              <a:rPr lang="en-US" sz="2700">
                <a:solidFill>
                  <a:srgbClr val="000000"/>
                </a:solidFill>
                <a:latin typeface="Canva Sans"/>
                <a:ea typeface="Canva Sans"/>
                <a:cs typeface="Canva Sans"/>
                <a:sym typeface="Canva Sans"/>
              </a:rPr>
              <a:t>If the current split's Gini Index is lower than the previously recorded best, it updates:</a:t>
            </a:r>
          </a:p>
          <a:p>
            <a:pPr algn="l" marL="1165863" indent="-388621" lvl="2">
              <a:lnSpc>
                <a:spcPts val="4023"/>
              </a:lnSpc>
              <a:buFont typeface="Arial"/>
              <a:buChar char="⚬"/>
            </a:pPr>
            <a:r>
              <a:rPr lang="en-US" sz="2700">
                <a:solidFill>
                  <a:srgbClr val="000000"/>
                </a:solidFill>
                <a:latin typeface="Canva Sans"/>
                <a:ea typeface="Canva Sans"/>
                <a:cs typeface="Canva Sans"/>
                <a:sym typeface="Canva Sans"/>
              </a:rPr>
              <a:t>best_feature → Feature responsible for the split</a:t>
            </a:r>
          </a:p>
          <a:p>
            <a:pPr algn="l" marL="1165863" indent="-388621" lvl="2">
              <a:lnSpc>
                <a:spcPts val="4023"/>
              </a:lnSpc>
              <a:buFont typeface="Arial"/>
              <a:buChar char="⚬"/>
            </a:pPr>
            <a:r>
              <a:rPr lang="en-US" sz="2700">
                <a:solidFill>
                  <a:srgbClr val="000000"/>
                </a:solidFill>
                <a:latin typeface="Canva Sans"/>
                <a:ea typeface="Canva Sans"/>
                <a:cs typeface="Canva Sans"/>
                <a:sym typeface="Canva Sans"/>
              </a:rPr>
              <a:t>best_threshold → Value used to split the feature</a:t>
            </a:r>
          </a:p>
          <a:p>
            <a:pPr algn="l" marL="1165863" indent="-388621" lvl="2">
              <a:lnSpc>
                <a:spcPts val="4023"/>
              </a:lnSpc>
              <a:buFont typeface="Arial"/>
              <a:buChar char="⚬"/>
            </a:pPr>
            <a:r>
              <a:rPr lang="en-US" sz="2700">
                <a:solidFill>
                  <a:srgbClr val="000000"/>
                </a:solidFill>
                <a:latin typeface="Canva Sans"/>
                <a:ea typeface="Canva Sans"/>
                <a:cs typeface="Canva Sans"/>
                <a:sym typeface="Canva Sans"/>
              </a:rPr>
              <a:t>best_gini → Gini Index of the split</a:t>
            </a:r>
          </a:p>
        </p:txBody>
      </p:sp>
    </p:spTree>
  </p:cSld>
  <p:clrMapOvr>
    <a:masterClrMapping/>
  </p:clrMapOvr>
  <p:transition spd="slow">
    <p:push dir="l"/>
  </p:transition>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587019" y="-214713"/>
            <a:ext cx="20201348" cy="10933979"/>
          </a:xfrm>
          <a:custGeom>
            <a:avLst/>
            <a:gdLst/>
            <a:ahLst/>
            <a:cxnLst/>
            <a:rect r="r" b="b" t="t" l="l"/>
            <a:pathLst>
              <a:path h="10933979" w="20201348">
                <a:moveTo>
                  <a:pt x="0" y="0"/>
                </a:moveTo>
                <a:lnTo>
                  <a:pt x="20201348" y="0"/>
                </a:lnTo>
                <a:lnTo>
                  <a:pt x="20201348" y="10933979"/>
                </a:lnTo>
                <a:lnTo>
                  <a:pt x="0" y="10933979"/>
                </a:lnTo>
                <a:lnTo>
                  <a:pt x="0" y="0"/>
                </a:lnTo>
                <a:close/>
              </a:path>
            </a:pathLst>
          </a:custGeom>
          <a:blipFill>
            <a:blip r:embed="rId3">
              <a:alphaModFix amt="25000"/>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12599545" y="2112408"/>
            <a:ext cx="5626989" cy="8174592"/>
          </a:xfrm>
          <a:custGeom>
            <a:avLst/>
            <a:gdLst/>
            <a:ahLst/>
            <a:cxnLst/>
            <a:rect r="r" b="b" t="t" l="l"/>
            <a:pathLst>
              <a:path h="8174592" w="5626989">
                <a:moveTo>
                  <a:pt x="0" y="0"/>
                </a:moveTo>
                <a:lnTo>
                  <a:pt x="5626989" y="0"/>
                </a:lnTo>
                <a:lnTo>
                  <a:pt x="5626989" y="8174592"/>
                </a:lnTo>
                <a:lnTo>
                  <a:pt x="0" y="8174592"/>
                </a:lnTo>
                <a:lnTo>
                  <a:pt x="0" y="0"/>
                </a:lnTo>
                <a:close/>
              </a:path>
            </a:pathLst>
          </a:custGeom>
          <a:blipFill>
            <a:blip r:embed="rId5"/>
            <a:stretch>
              <a:fillRect l="0" t="0" r="0" b="0"/>
            </a:stretch>
          </a:blipFill>
        </p:spPr>
      </p:sp>
      <p:grpSp>
        <p:nvGrpSpPr>
          <p:cNvPr name="Group 5" id="5"/>
          <p:cNvGrpSpPr/>
          <p:nvPr/>
        </p:nvGrpSpPr>
        <p:grpSpPr>
          <a:xfrm rot="0">
            <a:off x="16171167" y="0"/>
            <a:ext cx="2176266" cy="2176266"/>
            <a:chOff x="0" y="0"/>
            <a:chExt cx="6350000" cy="6350000"/>
          </a:xfrm>
        </p:grpSpPr>
        <p:sp>
          <p:nvSpPr>
            <p:cNvPr name="Freeform 6" id="6"/>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7" id="7"/>
          <p:cNvSpPr txBox="true"/>
          <p:nvPr/>
        </p:nvSpPr>
        <p:spPr>
          <a:xfrm rot="0">
            <a:off x="336785" y="2313940"/>
            <a:ext cx="6200180" cy="457200"/>
          </a:xfrm>
          <a:prstGeom prst="rect">
            <a:avLst/>
          </a:prstGeom>
        </p:spPr>
        <p:txBody>
          <a:bodyPr anchor="t" rtlCol="false" tIns="0" lIns="0" bIns="0" rIns="0">
            <a:spAutoFit/>
          </a:bodyPr>
          <a:lstStyle/>
          <a:p>
            <a:pPr algn="ctr">
              <a:lnSpc>
                <a:spcPts val="3600"/>
              </a:lnSpc>
              <a:spcBef>
                <a:spcPct val="0"/>
              </a:spcBef>
            </a:pPr>
            <a:r>
              <a:rPr lang="en-US" b="true" sz="3000">
                <a:solidFill>
                  <a:srgbClr val="000000"/>
                </a:solidFill>
                <a:latin typeface="Canva Sans Bold"/>
                <a:ea typeface="Canva Sans Bold"/>
                <a:cs typeface="Canva Sans Bold"/>
                <a:sym typeface="Canva Sans Bold"/>
              </a:rPr>
              <a:t>Calculating Position Probabilities</a:t>
            </a:r>
          </a:p>
        </p:txBody>
      </p:sp>
      <p:sp>
        <p:nvSpPr>
          <p:cNvPr name="TextBox 8" id="8"/>
          <p:cNvSpPr txBox="true"/>
          <p:nvPr/>
        </p:nvSpPr>
        <p:spPr>
          <a:xfrm rot="0">
            <a:off x="3827409" y="866197"/>
            <a:ext cx="14070926" cy="587883"/>
          </a:xfrm>
          <a:prstGeom prst="rect">
            <a:avLst/>
          </a:prstGeom>
        </p:spPr>
        <p:txBody>
          <a:bodyPr anchor="t" rtlCol="false" tIns="0" lIns="0" bIns="0" rIns="0">
            <a:spAutoFit/>
          </a:bodyPr>
          <a:lstStyle/>
          <a:p>
            <a:pPr algn="l">
              <a:lnSpc>
                <a:spcPts val="4536"/>
              </a:lnSpc>
            </a:pPr>
            <a:r>
              <a:rPr lang="en-US" b="true" sz="4200">
                <a:solidFill>
                  <a:srgbClr val="000000"/>
                </a:solidFill>
                <a:latin typeface="Canva Sans Bold"/>
                <a:ea typeface="Canva Sans Bold"/>
                <a:cs typeface="Canva Sans Bold"/>
                <a:sym typeface="Canva Sans Bold"/>
              </a:rPr>
              <a:t>Implementation of Decision Tree (Easy Mode) </a:t>
            </a:r>
          </a:p>
        </p:txBody>
      </p:sp>
      <p:sp>
        <p:nvSpPr>
          <p:cNvPr name="TextBox 9" id="9"/>
          <p:cNvSpPr txBox="true"/>
          <p:nvPr/>
        </p:nvSpPr>
        <p:spPr>
          <a:xfrm rot="0">
            <a:off x="336785" y="2795374"/>
            <a:ext cx="12262760" cy="8011970"/>
          </a:xfrm>
          <a:prstGeom prst="rect">
            <a:avLst/>
          </a:prstGeom>
        </p:spPr>
        <p:txBody>
          <a:bodyPr anchor="t" rtlCol="false" tIns="0" lIns="0" bIns="0" rIns="0">
            <a:spAutoFit/>
          </a:bodyPr>
          <a:lstStyle/>
          <a:p>
            <a:pPr algn="l">
              <a:lnSpc>
                <a:spcPts val="4126"/>
              </a:lnSpc>
            </a:pPr>
            <a:r>
              <a:rPr lang="en-US" sz="2662">
                <a:solidFill>
                  <a:srgbClr val="000000"/>
                </a:solidFill>
                <a:latin typeface="Canva Sans"/>
                <a:ea typeface="Canva Sans"/>
                <a:cs typeface="Canva Sans"/>
                <a:sym typeface="Canva Sans"/>
              </a:rPr>
              <a:t>Used </a:t>
            </a:r>
            <a:r>
              <a:rPr lang="en-US" sz="2662">
                <a:solidFill>
                  <a:srgbClr val="000000"/>
                </a:solidFill>
                <a:latin typeface="Canva Sans"/>
                <a:ea typeface="Canva Sans"/>
                <a:cs typeface="Canva Sans"/>
                <a:sym typeface="Canva Sans"/>
              </a:rPr>
              <a:t>calculate_position_probabilities() function to </a:t>
            </a:r>
          </a:p>
          <a:p>
            <a:pPr algn="l" marL="574839" indent="-287419" lvl="1">
              <a:lnSpc>
                <a:spcPts val="4100"/>
              </a:lnSpc>
              <a:buFont typeface="Arial"/>
              <a:buChar char="•"/>
            </a:pPr>
            <a:r>
              <a:rPr lang="en-US" sz="2662">
                <a:solidFill>
                  <a:srgbClr val="000000"/>
                </a:solidFill>
                <a:latin typeface="Canva Sans"/>
                <a:ea typeface="Canva Sans"/>
                <a:cs typeface="Canva Sans"/>
                <a:sym typeface="Canva Sans"/>
              </a:rPr>
              <a:t>Computes weights for each board position using the Tic-Tac-Toe dataset.</a:t>
            </a:r>
          </a:p>
          <a:p>
            <a:pPr algn="l" marL="574839" indent="-287419" lvl="1">
              <a:lnSpc>
                <a:spcPts val="4100"/>
              </a:lnSpc>
              <a:buFont typeface="Arial"/>
              <a:buChar char="•"/>
            </a:pPr>
            <a:r>
              <a:rPr lang="en-US" sz="2662">
                <a:solidFill>
                  <a:srgbClr val="000000"/>
                </a:solidFill>
                <a:latin typeface="Canva Sans"/>
                <a:ea typeface="Canva Sans"/>
                <a:cs typeface="Canva Sans"/>
                <a:sym typeface="Canva Sans"/>
              </a:rPr>
              <a:t>Calculates probability of symbols ('x', 'o', empty) at each position given the class label (positive or negative).</a:t>
            </a:r>
          </a:p>
          <a:p>
            <a:pPr algn="l">
              <a:lnSpc>
                <a:spcPts val="1328"/>
              </a:lnSpc>
            </a:pPr>
          </a:p>
          <a:p>
            <a:pPr algn="l">
              <a:lnSpc>
                <a:spcPts val="4620"/>
              </a:lnSpc>
            </a:pPr>
            <a:r>
              <a:rPr lang="en-US" b="true" sz="3000">
                <a:solidFill>
                  <a:srgbClr val="000000"/>
                </a:solidFill>
                <a:latin typeface="Canva Sans Bold"/>
                <a:ea typeface="Canva Sans Bold"/>
                <a:cs typeface="Canva Sans Bold"/>
                <a:sym typeface="Canva Sans Bold"/>
              </a:rPr>
              <a:t>Counters Initialization</a:t>
            </a:r>
          </a:p>
          <a:p>
            <a:pPr algn="l" marL="574839" indent="-287419" lvl="1">
              <a:lnSpc>
                <a:spcPts val="4100"/>
              </a:lnSpc>
              <a:buFont typeface="Arial"/>
              <a:buChar char="•"/>
            </a:pPr>
            <a:r>
              <a:rPr lang="en-US" sz="2662">
                <a:solidFill>
                  <a:srgbClr val="000000"/>
                </a:solidFill>
                <a:latin typeface="Canva Sans"/>
                <a:ea typeface="Canva Sans"/>
                <a:cs typeface="Canva Sans"/>
                <a:sym typeface="Canva Sans"/>
              </a:rPr>
              <a:t>positive_count &amp; negative_count initialized to 0 to track outcomes</a:t>
            </a:r>
          </a:p>
          <a:p>
            <a:pPr algn="l" marL="574839" indent="-287419" lvl="1">
              <a:lnSpc>
                <a:spcPts val="4100"/>
              </a:lnSpc>
              <a:buFont typeface="Arial"/>
              <a:buChar char="•"/>
            </a:pPr>
            <a:r>
              <a:rPr lang="en-US" sz="2662">
                <a:solidFill>
                  <a:srgbClr val="000000"/>
                </a:solidFill>
                <a:latin typeface="Canva Sans"/>
                <a:ea typeface="Canva Sans"/>
                <a:cs typeface="Canva Sans"/>
                <a:sym typeface="Canva Sans"/>
              </a:rPr>
              <a:t>3D Array (position_count[NUM_FEATURES][3][2]):</a:t>
            </a:r>
          </a:p>
          <a:p>
            <a:pPr algn="l" marL="1149677" indent="-383226" lvl="2">
              <a:lnSpc>
                <a:spcPts val="4100"/>
              </a:lnSpc>
              <a:buFont typeface="Arial"/>
              <a:buChar char="⚬"/>
            </a:pPr>
            <a:r>
              <a:rPr lang="en-US" sz="2662">
                <a:solidFill>
                  <a:srgbClr val="000000"/>
                </a:solidFill>
                <a:latin typeface="Canva Sans"/>
                <a:ea typeface="Canva Sans"/>
                <a:cs typeface="Canva Sans"/>
                <a:sym typeface="Canva Sans"/>
              </a:rPr>
              <a:t>NUM_FEATURES = 9: Board positions</a:t>
            </a:r>
          </a:p>
          <a:p>
            <a:pPr algn="l" marL="1149677" indent="-383226" lvl="2">
              <a:lnSpc>
                <a:spcPts val="4100"/>
              </a:lnSpc>
              <a:buFont typeface="Arial"/>
              <a:buChar char="⚬"/>
            </a:pPr>
            <a:r>
              <a:rPr lang="en-US" sz="2662">
                <a:solidFill>
                  <a:srgbClr val="000000"/>
                </a:solidFill>
                <a:latin typeface="Canva Sans"/>
                <a:ea typeface="Canva Sans"/>
                <a:cs typeface="Canva Sans"/>
                <a:sym typeface="Canva Sans"/>
              </a:rPr>
              <a:t>3 Values: Symbol values ('x', 'o', empty)</a:t>
            </a:r>
          </a:p>
          <a:p>
            <a:pPr algn="l" marL="1149677" indent="-383226" lvl="2">
              <a:lnSpc>
                <a:spcPts val="4100"/>
              </a:lnSpc>
              <a:buFont typeface="Arial"/>
              <a:buChar char="⚬"/>
            </a:pPr>
            <a:r>
              <a:rPr lang="en-US" sz="2662">
                <a:solidFill>
                  <a:srgbClr val="000000"/>
                </a:solidFill>
                <a:latin typeface="Canva Sans"/>
                <a:ea typeface="Canva Sans"/>
                <a:cs typeface="Canva Sans"/>
                <a:sym typeface="Canva Sans"/>
              </a:rPr>
              <a:t>2 Classes: Game outcome (positive or negative)</a:t>
            </a:r>
          </a:p>
          <a:p>
            <a:pPr algn="l" marL="574839" indent="-287419" lvl="1">
              <a:lnSpc>
                <a:spcPts val="4100"/>
              </a:lnSpc>
              <a:buFont typeface="Arial"/>
              <a:buChar char="•"/>
            </a:pPr>
            <a:r>
              <a:rPr lang="en-US" sz="2662">
                <a:solidFill>
                  <a:srgbClr val="000000"/>
                </a:solidFill>
                <a:latin typeface="Canva Sans"/>
                <a:ea typeface="Canva Sans"/>
                <a:cs typeface="Canva Sans"/>
                <a:sym typeface="Canva Sans"/>
              </a:rPr>
              <a:t>Iterate through dataset entries to update both of class counters</a:t>
            </a:r>
          </a:p>
          <a:p>
            <a:pPr algn="l" marL="574839" indent="-287419" lvl="1">
              <a:lnSpc>
                <a:spcPts val="4100"/>
              </a:lnSpc>
              <a:buFont typeface="Arial"/>
              <a:buChar char="•"/>
            </a:pPr>
            <a:r>
              <a:rPr lang="en-US" b="true" sz="2662">
                <a:solidFill>
                  <a:srgbClr val="000000"/>
                </a:solidFill>
                <a:latin typeface="Canva Sans Bold"/>
                <a:ea typeface="Canva Sans Bold"/>
                <a:cs typeface="Canva Sans Bold"/>
                <a:sym typeface="Canva Sans Bold"/>
              </a:rPr>
              <a:t>Saves results to DTweights.txt </a:t>
            </a:r>
            <a:r>
              <a:rPr lang="en-US" sz="2662">
                <a:solidFill>
                  <a:srgbClr val="000000"/>
                </a:solidFill>
                <a:latin typeface="Canva Sans"/>
                <a:ea typeface="Canva Sans"/>
                <a:cs typeface="Canva Sans"/>
                <a:sym typeface="Canva Sans"/>
              </a:rPr>
              <a:t>for future </a:t>
            </a:r>
            <a:r>
              <a:rPr lang="en-US" b="true" sz="2662">
                <a:solidFill>
                  <a:srgbClr val="000000"/>
                </a:solidFill>
                <a:latin typeface="Canva Sans Bold"/>
                <a:ea typeface="Canva Sans Bold"/>
                <a:cs typeface="Canva Sans Bold"/>
                <a:sym typeface="Canva Sans Bold"/>
              </a:rPr>
              <a:t>analysis &amp; model prediction &amp; evaluation</a:t>
            </a:r>
          </a:p>
          <a:p>
            <a:pPr algn="just">
              <a:lnSpc>
                <a:spcPts val="4100"/>
              </a:lnSpc>
            </a:pPr>
          </a:p>
        </p:txBody>
      </p:sp>
    </p:spTree>
  </p:cSld>
  <p:clrMapOvr>
    <a:masterClrMapping/>
  </p:clrMapOvr>
  <p:transition spd="slow">
    <p:push dir="l"/>
  </p:transition>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587019" y="-214713"/>
            <a:ext cx="20201348" cy="10933979"/>
          </a:xfrm>
          <a:custGeom>
            <a:avLst/>
            <a:gdLst/>
            <a:ahLst/>
            <a:cxnLst/>
            <a:rect r="r" b="b" t="t" l="l"/>
            <a:pathLst>
              <a:path h="10933979" w="20201348">
                <a:moveTo>
                  <a:pt x="0" y="0"/>
                </a:moveTo>
                <a:lnTo>
                  <a:pt x="20201348" y="0"/>
                </a:lnTo>
                <a:lnTo>
                  <a:pt x="20201348" y="10933979"/>
                </a:lnTo>
                <a:lnTo>
                  <a:pt x="0" y="10933979"/>
                </a:lnTo>
                <a:lnTo>
                  <a:pt x="0" y="0"/>
                </a:lnTo>
                <a:close/>
              </a:path>
            </a:pathLst>
          </a:custGeom>
          <a:blipFill>
            <a:blip r:embed="rId3">
              <a:alphaModFix amt="25000"/>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4" id="4"/>
          <p:cNvSpPr txBox="true"/>
          <p:nvPr/>
        </p:nvSpPr>
        <p:spPr>
          <a:xfrm rot="0">
            <a:off x="133312" y="2119817"/>
            <a:ext cx="6287192" cy="10405828"/>
          </a:xfrm>
          <a:prstGeom prst="rect">
            <a:avLst/>
          </a:prstGeom>
        </p:spPr>
        <p:txBody>
          <a:bodyPr anchor="t" rtlCol="false" tIns="0" lIns="0" bIns="0" rIns="0">
            <a:spAutoFit/>
          </a:bodyPr>
          <a:lstStyle/>
          <a:p>
            <a:pPr algn="l">
              <a:lnSpc>
                <a:spcPts val="4499"/>
              </a:lnSpc>
            </a:pPr>
            <a:r>
              <a:rPr lang="en-US" sz="2999" b="true">
                <a:solidFill>
                  <a:srgbClr val="000000"/>
                </a:solidFill>
                <a:latin typeface="Canva Sans Bold"/>
                <a:ea typeface="Canva Sans Bold"/>
                <a:cs typeface="Canva Sans Bold"/>
                <a:sym typeface="Canva Sans Bold"/>
              </a:rPr>
              <a:t>Function Purpose</a:t>
            </a:r>
          </a:p>
          <a:p>
            <a:pPr algn="l" marL="496572" indent="-248286" lvl="1">
              <a:lnSpc>
                <a:spcPts val="3450"/>
              </a:lnSpc>
              <a:buFont typeface="Arial"/>
              <a:buChar char="•"/>
            </a:pPr>
            <a:r>
              <a:rPr lang="en-US" sz="2300">
                <a:solidFill>
                  <a:srgbClr val="000000"/>
                </a:solidFill>
                <a:latin typeface="Canva Sans"/>
                <a:ea typeface="Canva Sans"/>
                <a:cs typeface="Canva Sans"/>
                <a:sym typeface="Canva Sans"/>
              </a:rPr>
              <a:t>Predicts the best move for AI in Tic-Tac-Toe for each empty cell </a:t>
            </a:r>
          </a:p>
          <a:p>
            <a:pPr algn="l" marL="496572" indent="-248286" lvl="1">
              <a:lnSpc>
                <a:spcPts val="3450"/>
              </a:lnSpc>
              <a:buFont typeface="Arial"/>
              <a:buChar char="•"/>
            </a:pPr>
            <a:r>
              <a:rPr lang="en-US" sz="2300">
                <a:solidFill>
                  <a:srgbClr val="000000"/>
                </a:solidFill>
                <a:latin typeface="Canva Sans"/>
                <a:ea typeface="Canva Sans"/>
                <a:cs typeface="Canva Sans"/>
                <a:sym typeface="Canva Sans"/>
              </a:rPr>
              <a:t>Uses the trained decision tree (Weights) to analyze board state</a:t>
            </a:r>
          </a:p>
          <a:p>
            <a:pPr algn="l">
              <a:lnSpc>
                <a:spcPts val="1200"/>
              </a:lnSpc>
            </a:pPr>
          </a:p>
          <a:p>
            <a:pPr algn="l">
              <a:lnSpc>
                <a:spcPts val="4499"/>
              </a:lnSpc>
            </a:pPr>
            <a:r>
              <a:rPr lang="en-US" b="true" sz="2999">
                <a:solidFill>
                  <a:srgbClr val="000000"/>
                </a:solidFill>
                <a:latin typeface="Canva Sans Bold"/>
                <a:ea typeface="Canva Sans Bold"/>
                <a:cs typeface="Canva Sans Bold"/>
                <a:sym typeface="Canva Sans Bold"/>
              </a:rPr>
              <a:t>Inputs</a:t>
            </a:r>
          </a:p>
          <a:p>
            <a:pPr algn="l" marL="474982" indent="-237491" lvl="1">
              <a:lnSpc>
                <a:spcPts val="3300"/>
              </a:lnSpc>
              <a:buFont typeface="Arial"/>
              <a:buChar char="•"/>
            </a:pPr>
            <a:r>
              <a:rPr lang="en-US" sz="2200">
                <a:solidFill>
                  <a:srgbClr val="000000"/>
                </a:solidFill>
                <a:latin typeface="Canva Sans"/>
                <a:ea typeface="Canva Sans"/>
                <a:cs typeface="Canva Sans"/>
                <a:sym typeface="Canva Sans"/>
              </a:rPr>
              <a:t>*DecisionTreeNode tree: Root of the decision tree.</a:t>
            </a:r>
          </a:p>
          <a:p>
            <a:pPr algn="l" marL="474982" indent="-237491" lvl="1">
              <a:lnSpc>
                <a:spcPts val="3300"/>
              </a:lnSpc>
              <a:buFont typeface="Arial"/>
              <a:buChar char="•"/>
            </a:pPr>
            <a:r>
              <a:rPr lang="en-US" sz="2200">
                <a:solidFill>
                  <a:srgbClr val="000000"/>
                </a:solidFill>
                <a:latin typeface="Canva Sans"/>
                <a:ea typeface="Canva Sans"/>
                <a:cs typeface="Canva Sans"/>
                <a:sym typeface="Canva Sans"/>
              </a:rPr>
              <a:t>char board[3][3]: Current board state ('x', 'o', 'b').</a:t>
            </a:r>
          </a:p>
          <a:p>
            <a:pPr algn="l" marL="474982" indent="-237491" lvl="1">
              <a:lnSpc>
                <a:spcPts val="3300"/>
              </a:lnSpc>
              <a:buFont typeface="Arial"/>
              <a:buChar char="•"/>
            </a:pPr>
            <a:r>
              <a:rPr lang="en-US" sz="2200">
                <a:solidFill>
                  <a:srgbClr val="000000"/>
                </a:solidFill>
                <a:latin typeface="Canva Sans"/>
                <a:ea typeface="Canva Sans"/>
                <a:cs typeface="Canva Sans"/>
                <a:sym typeface="Canva Sans"/>
              </a:rPr>
              <a:t>char current_player: Current player ('x' or 'o').</a:t>
            </a:r>
          </a:p>
          <a:p>
            <a:pPr algn="l" marL="474982" indent="-237491" lvl="1">
              <a:lnSpc>
                <a:spcPts val="3300"/>
              </a:lnSpc>
              <a:buFont typeface="Arial"/>
              <a:buChar char="•"/>
            </a:pPr>
            <a:r>
              <a:rPr lang="en-US" sz="2200">
                <a:solidFill>
                  <a:srgbClr val="000000"/>
                </a:solidFill>
                <a:latin typeface="Canva Sans"/>
                <a:ea typeface="Canva Sans"/>
                <a:cs typeface="Canva Sans"/>
                <a:sym typeface="Canva Sans"/>
              </a:rPr>
              <a:t>**int best_row, int best_col: Stores coordinates of the best move</a:t>
            </a:r>
          </a:p>
          <a:p>
            <a:pPr algn="l">
              <a:lnSpc>
                <a:spcPts val="2100"/>
              </a:lnSpc>
            </a:pPr>
          </a:p>
          <a:p>
            <a:pPr algn="l">
              <a:lnSpc>
                <a:spcPts val="4499"/>
              </a:lnSpc>
            </a:pPr>
            <a:r>
              <a:rPr lang="en-US" b="true" sz="2999">
                <a:solidFill>
                  <a:srgbClr val="000000"/>
                </a:solidFill>
                <a:latin typeface="Canva Sans Bold"/>
                <a:ea typeface="Canva Sans Bold"/>
                <a:cs typeface="Canva Sans Bold"/>
                <a:sym typeface="Canva Sans Bold"/>
              </a:rPr>
              <a:t>Error Handling</a:t>
            </a:r>
          </a:p>
          <a:p>
            <a:pPr algn="l" marL="496572" indent="-248286" lvl="1">
              <a:lnSpc>
                <a:spcPts val="3450"/>
              </a:lnSpc>
              <a:buFont typeface="Arial"/>
              <a:buChar char="•"/>
            </a:pPr>
            <a:r>
              <a:rPr lang="en-US" sz="2300">
                <a:solidFill>
                  <a:srgbClr val="000000"/>
                </a:solidFill>
                <a:latin typeface="Canva Sans"/>
                <a:ea typeface="Canva Sans"/>
                <a:cs typeface="Canva Sans"/>
                <a:sym typeface="Canva Sans"/>
              </a:rPr>
              <a:t>Verify tree is initialized.</a:t>
            </a:r>
          </a:p>
          <a:p>
            <a:pPr algn="l" marL="496572" indent="-248286" lvl="1">
              <a:lnSpc>
                <a:spcPts val="3450"/>
              </a:lnSpc>
              <a:buFont typeface="Arial"/>
              <a:buChar char="•"/>
            </a:pPr>
            <a:r>
              <a:rPr lang="en-US" sz="2300">
                <a:solidFill>
                  <a:srgbClr val="000000"/>
                </a:solidFill>
                <a:latin typeface="Canva Sans"/>
                <a:ea typeface="Canva Sans"/>
                <a:cs typeface="Canva Sans"/>
                <a:sym typeface="Canva Sans"/>
              </a:rPr>
              <a:t>If tree is NULL, display error and exit</a:t>
            </a:r>
          </a:p>
          <a:p>
            <a:pPr algn="l">
              <a:lnSpc>
                <a:spcPts val="3450"/>
              </a:lnSpc>
            </a:pPr>
          </a:p>
          <a:p>
            <a:pPr algn="l">
              <a:lnSpc>
                <a:spcPts val="4500"/>
              </a:lnSpc>
            </a:pPr>
          </a:p>
          <a:p>
            <a:pPr algn="l">
              <a:lnSpc>
                <a:spcPts val="3900"/>
              </a:lnSpc>
            </a:pPr>
          </a:p>
          <a:p>
            <a:pPr algn="l">
              <a:lnSpc>
                <a:spcPts val="3150"/>
              </a:lnSpc>
            </a:pPr>
          </a:p>
          <a:p>
            <a:pPr algn="l">
              <a:lnSpc>
                <a:spcPts val="4200"/>
              </a:lnSpc>
            </a:pPr>
          </a:p>
        </p:txBody>
      </p:sp>
      <p:grpSp>
        <p:nvGrpSpPr>
          <p:cNvPr name="Group 5" id="5"/>
          <p:cNvGrpSpPr/>
          <p:nvPr/>
        </p:nvGrpSpPr>
        <p:grpSpPr>
          <a:xfrm rot="0">
            <a:off x="16305854" y="90046"/>
            <a:ext cx="1982146" cy="1982146"/>
            <a:chOff x="0" y="0"/>
            <a:chExt cx="6350000" cy="6350000"/>
          </a:xfrm>
        </p:grpSpPr>
        <p:sp>
          <p:nvSpPr>
            <p:cNvPr name="Freeform 6" id="6"/>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5"/>
              <a:stretch>
                <a:fillRect l="-38888" t="0" r="-38888" b="0"/>
              </a:stretch>
            </a:blipFill>
          </p:spPr>
        </p:sp>
      </p:grpSp>
      <p:sp>
        <p:nvSpPr>
          <p:cNvPr name="TextBox 7" id="7"/>
          <p:cNvSpPr txBox="true"/>
          <p:nvPr/>
        </p:nvSpPr>
        <p:spPr>
          <a:xfrm rot="0">
            <a:off x="3827409" y="1278766"/>
            <a:ext cx="10310515" cy="457200"/>
          </a:xfrm>
          <a:prstGeom prst="rect">
            <a:avLst/>
          </a:prstGeom>
        </p:spPr>
        <p:txBody>
          <a:bodyPr anchor="t" rtlCol="false" tIns="0" lIns="0" bIns="0" rIns="0">
            <a:spAutoFit/>
          </a:bodyPr>
          <a:lstStyle/>
          <a:p>
            <a:pPr algn="l">
              <a:lnSpc>
                <a:spcPts val="3600"/>
              </a:lnSpc>
              <a:spcBef>
                <a:spcPct val="0"/>
              </a:spcBef>
            </a:pPr>
            <a:r>
              <a:rPr lang="en-US" b="true" sz="3000">
                <a:solidFill>
                  <a:srgbClr val="000000"/>
                </a:solidFill>
                <a:latin typeface="Canva Sans Bold"/>
                <a:ea typeface="Canva Sans Bold"/>
                <a:cs typeface="Canva Sans Bold"/>
                <a:sym typeface="Canva Sans Bold"/>
              </a:rPr>
              <a:t>Decision Tree Model Prediction - dt_predict_best_move</a:t>
            </a:r>
          </a:p>
        </p:txBody>
      </p:sp>
      <p:sp>
        <p:nvSpPr>
          <p:cNvPr name="TextBox 8" id="8"/>
          <p:cNvSpPr txBox="true"/>
          <p:nvPr/>
        </p:nvSpPr>
        <p:spPr>
          <a:xfrm rot="0">
            <a:off x="3827409" y="569909"/>
            <a:ext cx="14070926" cy="587883"/>
          </a:xfrm>
          <a:prstGeom prst="rect">
            <a:avLst/>
          </a:prstGeom>
        </p:spPr>
        <p:txBody>
          <a:bodyPr anchor="t" rtlCol="false" tIns="0" lIns="0" bIns="0" rIns="0">
            <a:spAutoFit/>
          </a:bodyPr>
          <a:lstStyle/>
          <a:p>
            <a:pPr algn="l">
              <a:lnSpc>
                <a:spcPts val="4536"/>
              </a:lnSpc>
            </a:pPr>
            <a:r>
              <a:rPr lang="en-US" b="true" sz="4200">
                <a:solidFill>
                  <a:srgbClr val="000000"/>
                </a:solidFill>
                <a:latin typeface="Canva Sans Bold"/>
                <a:ea typeface="Canva Sans Bold"/>
                <a:cs typeface="Canva Sans Bold"/>
                <a:sym typeface="Canva Sans Bold"/>
              </a:rPr>
              <a:t>Implementation of Decision Tree (Easy Mode) </a:t>
            </a:r>
          </a:p>
        </p:txBody>
      </p:sp>
      <p:sp>
        <p:nvSpPr>
          <p:cNvPr name="TextBox 9" id="9"/>
          <p:cNvSpPr txBox="true"/>
          <p:nvPr/>
        </p:nvSpPr>
        <p:spPr>
          <a:xfrm rot="0">
            <a:off x="12786880" y="1859791"/>
            <a:ext cx="5111455" cy="914400"/>
          </a:xfrm>
          <a:prstGeom prst="rect">
            <a:avLst/>
          </a:prstGeom>
        </p:spPr>
        <p:txBody>
          <a:bodyPr anchor="t" rtlCol="false" tIns="0" lIns="0" bIns="0" rIns="0">
            <a:spAutoFit/>
          </a:bodyPr>
          <a:lstStyle/>
          <a:p>
            <a:pPr algn="l">
              <a:lnSpc>
                <a:spcPts val="3600"/>
              </a:lnSpc>
              <a:spcBef>
                <a:spcPct val="0"/>
              </a:spcBef>
            </a:pPr>
            <a:r>
              <a:rPr lang="en-US" b="true" sz="3000">
                <a:solidFill>
                  <a:srgbClr val="000000"/>
                </a:solidFill>
                <a:latin typeface="Canva Sans Bold"/>
                <a:ea typeface="Canva Sans Bold"/>
                <a:cs typeface="Canva Sans Bold"/>
                <a:sym typeface="Canva Sans Bold"/>
              </a:rPr>
              <a:t>Flowchart</a:t>
            </a:r>
            <a:r>
              <a:rPr lang="en-US" b="true" sz="3000">
                <a:solidFill>
                  <a:srgbClr val="000000"/>
                </a:solidFill>
                <a:latin typeface="Canva Sans Bold"/>
                <a:ea typeface="Canva Sans Bold"/>
                <a:cs typeface="Canva Sans Bold"/>
                <a:sym typeface="Canva Sans Bold"/>
              </a:rPr>
              <a:t> - dt_predict_best_move</a:t>
            </a:r>
          </a:p>
        </p:txBody>
      </p:sp>
      <p:sp>
        <p:nvSpPr>
          <p:cNvPr name="TextBox 10" id="10"/>
          <p:cNvSpPr txBox="true"/>
          <p:nvPr/>
        </p:nvSpPr>
        <p:spPr>
          <a:xfrm rot="0">
            <a:off x="6782511" y="2119817"/>
            <a:ext cx="5360835" cy="6750875"/>
          </a:xfrm>
          <a:prstGeom prst="rect">
            <a:avLst/>
          </a:prstGeom>
        </p:spPr>
        <p:txBody>
          <a:bodyPr anchor="t" rtlCol="false" tIns="0" lIns="0" bIns="0" rIns="0">
            <a:spAutoFit/>
          </a:bodyPr>
          <a:lstStyle/>
          <a:p>
            <a:pPr algn="l">
              <a:lnSpc>
                <a:spcPts val="4469"/>
              </a:lnSpc>
            </a:pPr>
            <a:r>
              <a:rPr lang="en-US" sz="2999" b="true">
                <a:solidFill>
                  <a:srgbClr val="000000"/>
                </a:solidFill>
                <a:latin typeface="Canva Sans Bold"/>
                <a:ea typeface="Canva Sans Bold"/>
                <a:cs typeface="Canva Sans Bold"/>
                <a:sym typeface="Canva Sans Bold"/>
              </a:rPr>
              <a:t>I</a:t>
            </a:r>
            <a:r>
              <a:rPr lang="en-US" b="true" sz="2999">
                <a:solidFill>
                  <a:srgbClr val="000000"/>
                </a:solidFill>
                <a:latin typeface="Canva Sans Bold"/>
                <a:ea typeface="Canva Sans Bold"/>
                <a:cs typeface="Canva Sans Bold"/>
                <a:sym typeface="Canva Sans Bold"/>
              </a:rPr>
              <a:t>teration for Optimal Move</a:t>
            </a:r>
          </a:p>
          <a:p>
            <a:pPr algn="l" marL="496572" indent="-248286" lvl="1">
              <a:lnSpc>
                <a:spcPts val="3427"/>
              </a:lnSpc>
              <a:buFont typeface="Arial"/>
              <a:buChar char="•"/>
            </a:pPr>
            <a:r>
              <a:rPr lang="en-US" sz="2300">
                <a:solidFill>
                  <a:srgbClr val="000000"/>
                </a:solidFill>
                <a:latin typeface="Canva Sans"/>
                <a:ea typeface="Canva Sans"/>
                <a:cs typeface="Canva Sans"/>
                <a:sym typeface="Canva Sans"/>
              </a:rPr>
              <a:t>Evaluate each empty cell ('b') up to 5 iterations.</a:t>
            </a:r>
          </a:p>
          <a:p>
            <a:pPr algn="l" marL="496572" indent="-248286" lvl="1">
              <a:lnSpc>
                <a:spcPts val="3427"/>
              </a:lnSpc>
              <a:buFont typeface="Arial"/>
              <a:buChar char="•"/>
            </a:pPr>
            <a:r>
              <a:rPr lang="en-US" sz="2300">
                <a:solidFill>
                  <a:srgbClr val="000000"/>
                </a:solidFill>
                <a:latin typeface="Canva Sans"/>
                <a:ea typeface="Canva Sans"/>
                <a:cs typeface="Canva Sans"/>
                <a:sym typeface="Canva Sans"/>
              </a:rPr>
              <a:t>Predict outcome for current player’s move in the cell.</a:t>
            </a:r>
          </a:p>
          <a:p>
            <a:pPr algn="l" marL="496572" indent="-248286" lvl="1">
              <a:lnSpc>
                <a:spcPts val="3427"/>
              </a:lnSpc>
              <a:buFont typeface="Arial"/>
              <a:buChar char="•"/>
            </a:pPr>
            <a:r>
              <a:rPr lang="en-US" sz="2300">
                <a:solidFill>
                  <a:srgbClr val="000000"/>
                </a:solidFill>
                <a:latin typeface="Canva Sans"/>
                <a:ea typeface="Canva Sans"/>
                <a:cs typeface="Canva Sans"/>
                <a:sym typeface="Canva Sans"/>
              </a:rPr>
              <a:t>Update best move if prediction shows higher positive outcome</a:t>
            </a:r>
          </a:p>
          <a:p>
            <a:pPr algn="l">
              <a:lnSpc>
                <a:spcPts val="4022"/>
              </a:lnSpc>
            </a:pPr>
          </a:p>
          <a:p>
            <a:pPr algn="l">
              <a:lnSpc>
                <a:spcPts val="4469"/>
              </a:lnSpc>
            </a:pPr>
            <a:r>
              <a:rPr lang="en-US" b="true" sz="2999">
                <a:solidFill>
                  <a:srgbClr val="000000"/>
                </a:solidFill>
                <a:latin typeface="Canva Sans Bold"/>
                <a:ea typeface="Canva Sans Bold"/>
                <a:cs typeface="Canva Sans Bold"/>
                <a:sym typeface="Canva Sans Bold"/>
              </a:rPr>
              <a:t>Fallback Strategy</a:t>
            </a:r>
          </a:p>
          <a:p>
            <a:pPr algn="l" marL="496572" indent="-248286" lvl="1">
              <a:lnSpc>
                <a:spcPts val="3427"/>
              </a:lnSpc>
              <a:buFont typeface="Arial"/>
              <a:buChar char="•"/>
            </a:pPr>
            <a:r>
              <a:rPr lang="en-US" sz="2300">
                <a:solidFill>
                  <a:srgbClr val="000000"/>
                </a:solidFill>
                <a:latin typeface="Canva Sans"/>
                <a:ea typeface="Canva Sans"/>
                <a:cs typeface="Canva Sans"/>
                <a:sym typeface="Canva Sans"/>
              </a:rPr>
              <a:t>If no positive move found in 5 iterations, select a random empty cell</a:t>
            </a:r>
          </a:p>
          <a:p>
            <a:pPr algn="l" marL="496572" indent="-248286" lvl="1">
              <a:lnSpc>
                <a:spcPts val="3427"/>
              </a:lnSpc>
              <a:buFont typeface="Arial"/>
              <a:buChar char="•"/>
            </a:pPr>
            <a:r>
              <a:rPr lang="en-US" sz="2300">
                <a:solidFill>
                  <a:srgbClr val="000000"/>
                </a:solidFill>
                <a:latin typeface="Canva Sans"/>
                <a:ea typeface="Canva Sans"/>
                <a:cs typeface="Canva Sans"/>
                <a:sym typeface="Canva Sans"/>
              </a:rPr>
              <a:t>Guarantees a move is always recommended even when no clear options/advantages</a:t>
            </a:r>
          </a:p>
        </p:txBody>
      </p:sp>
      <p:sp>
        <p:nvSpPr>
          <p:cNvPr name="Freeform 11" id="11"/>
          <p:cNvSpPr/>
          <p:nvPr/>
        </p:nvSpPr>
        <p:spPr>
          <a:xfrm flipH="false" flipV="false" rot="0">
            <a:off x="12694464" y="2898016"/>
            <a:ext cx="5296287" cy="7249597"/>
          </a:xfrm>
          <a:custGeom>
            <a:avLst/>
            <a:gdLst/>
            <a:ahLst/>
            <a:cxnLst/>
            <a:rect r="r" b="b" t="t" l="l"/>
            <a:pathLst>
              <a:path h="7249597" w="5296287">
                <a:moveTo>
                  <a:pt x="0" y="0"/>
                </a:moveTo>
                <a:lnTo>
                  <a:pt x="5296288" y="0"/>
                </a:lnTo>
                <a:lnTo>
                  <a:pt x="5296288" y="7249597"/>
                </a:lnTo>
                <a:lnTo>
                  <a:pt x="0" y="7249597"/>
                </a:lnTo>
                <a:lnTo>
                  <a:pt x="0" y="0"/>
                </a:lnTo>
                <a:close/>
              </a:path>
            </a:pathLst>
          </a:custGeom>
          <a:blipFill>
            <a:blip r:embed="rId6"/>
            <a:stretch>
              <a:fillRect l="0" t="0" r="0" b="0"/>
            </a:stretch>
          </a:blipFill>
        </p:spPr>
      </p:sp>
    </p:spTree>
  </p:cSld>
  <p:clrMapOvr>
    <a:masterClrMapping/>
  </p:clrMapOvr>
  <p:transition spd="slow">
    <p:push dir="l"/>
  </p:transition>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587019" y="-214713"/>
            <a:ext cx="20201348" cy="10933979"/>
          </a:xfrm>
          <a:custGeom>
            <a:avLst/>
            <a:gdLst/>
            <a:ahLst/>
            <a:cxnLst/>
            <a:rect r="r" b="b" t="t" l="l"/>
            <a:pathLst>
              <a:path h="10933979" w="20201348">
                <a:moveTo>
                  <a:pt x="0" y="0"/>
                </a:moveTo>
                <a:lnTo>
                  <a:pt x="20201348" y="0"/>
                </a:lnTo>
                <a:lnTo>
                  <a:pt x="20201348" y="10933979"/>
                </a:lnTo>
                <a:lnTo>
                  <a:pt x="0" y="10933979"/>
                </a:lnTo>
                <a:lnTo>
                  <a:pt x="0" y="0"/>
                </a:lnTo>
                <a:close/>
              </a:path>
            </a:pathLst>
          </a:custGeom>
          <a:blipFill>
            <a:blip r:embed="rId3">
              <a:alphaModFix amt="25000"/>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4" id="4"/>
          <p:cNvSpPr txBox="true"/>
          <p:nvPr/>
        </p:nvSpPr>
        <p:spPr>
          <a:xfrm rot="0">
            <a:off x="233190" y="2323045"/>
            <a:ext cx="12871935" cy="8074151"/>
          </a:xfrm>
          <a:prstGeom prst="rect">
            <a:avLst/>
          </a:prstGeom>
        </p:spPr>
        <p:txBody>
          <a:bodyPr anchor="t" rtlCol="false" tIns="0" lIns="0" bIns="0" rIns="0">
            <a:spAutoFit/>
          </a:bodyPr>
          <a:lstStyle/>
          <a:p>
            <a:pPr algn="l">
              <a:lnSpc>
                <a:spcPts val="4020"/>
              </a:lnSpc>
            </a:pPr>
            <a:r>
              <a:rPr lang="en-US" b="true" sz="3000">
                <a:solidFill>
                  <a:srgbClr val="000000"/>
                </a:solidFill>
                <a:latin typeface="Canva Sans Bold"/>
                <a:ea typeface="Canva Sans Bold"/>
                <a:cs typeface="Canva Sans Bold"/>
                <a:sym typeface="Canva Sans Bold"/>
              </a:rPr>
              <a:t>Evaluation Approach</a:t>
            </a:r>
          </a:p>
          <a:p>
            <a:pPr algn="l" marL="582938" indent="-291469" lvl="1">
              <a:lnSpc>
                <a:spcPts val="3618"/>
              </a:lnSpc>
              <a:buFont typeface="Arial"/>
              <a:buChar char="•"/>
            </a:pPr>
            <a:r>
              <a:rPr lang="en-US" sz="2700">
                <a:solidFill>
                  <a:srgbClr val="000000"/>
                </a:solidFill>
                <a:latin typeface="Canva Sans"/>
                <a:ea typeface="Canva Sans"/>
                <a:cs typeface="Canva Sans"/>
                <a:sym typeface="Canva Sans"/>
              </a:rPr>
              <a:t>Model evaluated using training &amp; testing datasets</a:t>
            </a:r>
          </a:p>
          <a:p>
            <a:pPr algn="l" marL="1165876" indent="-388625" lvl="2">
              <a:lnSpc>
                <a:spcPts val="3618"/>
              </a:lnSpc>
              <a:buFont typeface="Arial"/>
              <a:buChar char="⚬"/>
            </a:pPr>
            <a:r>
              <a:rPr lang="en-US" sz="2700">
                <a:solidFill>
                  <a:srgbClr val="000000"/>
                </a:solidFill>
                <a:latin typeface="Canva Sans"/>
                <a:ea typeface="Canva Sans"/>
                <a:cs typeface="Canva Sans"/>
                <a:sym typeface="Canva Sans"/>
              </a:rPr>
              <a:t>train_confusion[2][2] &amp; test_confusion[2][2] (2x2 matrices) track outcomes</a:t>
            </a:r>
          </a:p>
          <a:p>
            <a:pPr algn="l" marL="1165876" indent="-388625" lvl="2">
              <a:lnSpc>
                <a:spcPts val="3618"/>
              </a:lnSpc>
              <a:buFont typeface="Arial"/>
              <a:buChar char="⚬"/>
            </a:pPr>
            <a:r>
              <a:rPr lang="en-US" sz="2700">
                <a:solidFill>
                  <a:srgbClr val="000000"/>
                </a:solidFill>
                <a:latin typeface="Canva Sans"/>
                <a:ea typeface="Canva Sans"/>
                <a:cs typeface="Canva Sans"/>
                <a:sym typeface="Canva Sans"/>
              </a:rPr>
              <a:t>Initial values set to zero, updated based on prediction outcomes during iteration over dataset entries.</a:t>
            </a:r>
          </a:p>
          <a:p>
            <a:pPr algn="l">
              <a:lnSpc>
                <a:spcPts val="3618"/>
              </a:lnSpc>
            </a:pPr>
          </a:p>
          <a:p>
            <a:pPr algn="l">
              <a:lnSpc>
                <a:spcPts val="3886"/>
              </a:lnSpc>
            </a:pPr>
            <a:r>
              <a:rPr lang="en-US" b="true" sz="2900">
                <a:solidFill>
                  <a:srgbClr val="000000"/>
                </a:solidFill>
                <a:latin typeface="Canva Sans Bold"/>
                <a:ea typeface="Canva Sans Bold"/>
                <a:cs typeface="Canva Sans Bold"/>
                <a:sym typeface="Canva Sans Bold"/>
              </a:rPr>
              <a:t>Key metrics: accuracy, error rate &amp; confusion matrices</a:t>
            </a:r>
          </a:p>
          <a:p>
            <a:pPr algn="l" marL="582938" indent="-291469" lvl="1">
              <a:lnSpc>
                <a:spcPts val="3618"/>
              </a:lnSpc>
              <a:buFont typeface="Arial"/>
              <a:buChar char="•"/>
            </a:pPr>
            <a:r>
              <a:rPr lang="en-US" sz="2700">
                <a:solidFill>
                  <a:srgbClr val="000000"/>
                </a:solidFill>
                <a:latin typeface="Canva Sans"/>
                <a:ea typeface="Canva Sans"/>
                <a:cs typeface="Canva Sans"/>
                <a:sym typeface="Canva Sans"/>
              </a:rPr>
              <a:t>Evaluation focused on model's ability to simulate intelligent decision-making in Tic-Tac-Toe gameplay</a:t>
            </a:r>
          </a:p>
          <a:p>
            <a:pPr algn="l">
              <a:lnSpc>
                <a:spcPts val="1742"/>
              </a:lnSpc>
            </a:pPr>
          </a:p>
          <a:p>
            <a:pPr algn="l">
              <a:lnSpc>
                <a:spcPts val="3752"/>
              </a:lnSpc>
            </a:pPr>
            <a:r>
              <a:rPr lang="en-US" b="true" sz="2800">
                <a:solidFill>
                  <a:srgbClr val="000000"/>
                </a:solidFill>
                <a:latin typeface="Canva Sans Bold"/>
                <a:ea typeface="Canva Sans Bold"/>
                <a:cs typeface="Canva Sans Bold"/>
                <a:sym typeface="Canva Sans Bold"/>
              </a:rPr>
              <a:t>Confusion Matrix Overview</a:t>
            </a:r>
          </a:p>
          <a:p>
            <a:pPr algn="l">
              <a:lnSpc>
                <a:spcPts val="3618"/>
              </a:lnSpc>
            </a:pPr>
            <a:r>
              <a:rPr lang="en-US" sz="2700">
                <a:solidFill>
                  <a:srgbClr val="000000"/>
                </a:solidFill>
                <a:latin typeface="Canva Sans"/>
                <a:ea typeface="Canva Sans"/>
                <a:cs typeface="Canva Sans"/>
                <a:sym typeface="Canva Sans"/>
              </a:rPr>
              <a:t>Confusion Matrix Elements</a:t>
            </a:r>
          </a:p>
          <a:p>
            <a:pPr algn="l" marL="582938" indent="-291469" lvl="1">
              <a:lnSpc>
                <a:spcPts val="3618"/>
              </a:lnSpc>
              <a:buFont typeface="Arial"/>
              <a:buChar char="•"/>
            </a:pPr>
            <a:r>
              <a:rPr lang="en-US" sz="2700">
                <a:solidFill>
                  <a:srgbClr val="000000"/>
                </a:solidFill>
                <a:latin typeface="Canva Sans"/>
                <a:ea typeface="Canva Sans"/>
                <a:cs typeface="Canva Sans"/>
                <a:sym typeface="Canva Sans"/>
              </a:rPr>
              <a:t>True Positive (TP): Correctly predicted positive instances</a:t>
            </a:r>
          </a:p>
          <a:p>
            <a:pPr algn="l" marL="582938" indent="-291469" lvl="1">
              <a:lnSpc>
                <a:spcPts val="3618"/>
              </a:lnSpc>
              <a:buFont typeface="Arial"/>
              <a:buChar char="•"/>
            </a:pPr>
            <a:r>
              <a:rPr lang="en-US" sz="2700">
                <a:solidFill>
                  <a:srgbClr val="000000"/>
                </a:solidFill>
                <a:latin typeface="Canva Sans"/>
                <a:ea typeface="Canva Sans"/>
                <a:cs typeface="Canva Sans"/>
                <a:sym typeface="Canva Sans"/>
              </a:rPr>
              <a:t>True Negative (TN): Correctly predicted negative instances</a:t>
            </a:r>
          </a:p>
          <a:p>
            <a:pPr algn="l" marL="582938" indent="-291469" lvl="1">
              <a:lnSpc>
                <a:spcPts val="3618"/>
              </a:lnSpc>
              <a:buFont typeface="Arial"/>
              <a:buChar char="•"/>
            </a:pPr>
            <a:r>
              <a:rPr lang="en-US" sz="2700">
                <a:solidFill>
                  <a:srgbClr val="000000"/>
                </a:solidFill>
                <a:latin typeface="Canva Sans"/>
                <a:ea typeface="Canva Sans"/>
                <a:cs typeface="Canva Sans"/>
                <a:sym typeface="Canva Sans"/>
              </a:rPr>
              <a:t>False Positive (FP): Incorrectly predicted positive instances</a:t>
            </a:r>
          </a:p>
          <a:p>
            <a:pPr algn="l" marL="582938" indent="-291469" lvl="1">
              <a:lnSpc>
                <a:spcPts val="3618"/>
              </a:lnSpc>
              <a:buFont typeface="Arial"/>
              <a:buChar char="•"/>
            </a:pPr>
            <a:r>
              <a:rPr lang="en-US" sz="2700">
                <a:solidFill>
                  <a:srgbClr val="000000"/>
                </a:solidFill>
                <a:latin typeface="Canva Sans"/>
                <a:ea typeface="Canva Sans"/>
                <a:cs typeface="Canva Sans"/>
                <a:sym typeface="Canva Sans"/>
              </a:rPr>
              <a:t>False Negative (FN): Incorrectly predicted negative instances</a:t>
            </a:r>
          </a:p>
          <a:p>
            <a:pPr algn="l">
              <a:lnSpc>
                <a:spcPts val="3618"/>
              </a:lnSpc>
            </a:pPr>
          </a:p>
        </p:txBody>
      </p:sp>
      <p:sp>
        <p:nvSpPr>
          <p:cNvPr name="Freeform 5" id="5"/>
          <p:cNvSpPr/>
          <p:nvPr/>
        </p:nvSpPr>
        <p:spPr>
          <a:xfrm flipH="false" flipV="false" rot="0">
            <a:off x="13105124" y="3359015"/>
            <a:ext cx="5173739" cy="2310792"/>
          </a:xfrm>
          <a:custGeom>
            <a:avLst/>
            <a:gdLst/>
            <a:ahLst/>
            <a:cxnLst/>
            <a:rect r="r" b="b" t="t" l="l"/>
            <a:pathLst>
              <a:path h="2310792" w="5173739">
                <a:moveTo>
                  <a:pt x="0" y="0"/>
                </a:moveTo>
                <a:lnTo>
                  <a:pt x="5173739" y="0"/>
                </a:lnTo>
                <a:lnTo>
                  <a:pt x="5173739" y="2310792"/>
                </a:lnTo>
                <a:lnTo>
                  <a:pt x="0" y="2310792"/>
                </a:lnTo>
                <a:lnTo>
                  <a:pt x="0" y="0"/>
                </a:lnTo>
                <a:close/>
              </a:path>
            </a:pathLst>
          </a:custGeom>
          <a:blipFill>
            <a:blip r:embed="rId5"/>
            <a:stretch>
              <a:fillRect l="0" t="0" r="0" b="-151222"/>
            </a:stretch>
          </a:blipFill>
        </p:spPr>
      </p:sp>
      <p:sp>
        <p:nvSpPr>
          <p:cNvPr name="Freeform 6" id="6"/>
          <p:cNvSpPr/>
          <p:nvPr/>
        </p:nvSpPr>
        <p:spPr>
          <a:xfrm flipH="false" flipV="false" rot="0">
            <a:off x="13105124" y="6899625"/>
            <a:ext cx="5173739" cy="2457459"/>
          </a:xfrm>
          <a:custGeom>
            <a:avLst/>
            <a:gdLst/>
            <a:ahLst/>
            <a:cxnLst/>
            <a:rect r="r" b="b" t="t" l="l"/>
            <a:pathLst>
              <a:path h="2457459" w="5173739">
                <a:moveTo>
                  <a:pt x="0" y="0"/>
                </a:moveTo>
                <a:lnTo>
                  <a:pt x="5173739" y="0"/>
                </a:lnTo>
                <a:lnTo>
                  <a:pt x="5173739" y="2457458"/>
                </a:lnTo>
                <a:lnTo>
                  <a:pt x="0" y="2457458"/>
                </a:lnTo>
                <a:lnTo>
                  <a:pt x="0" y="0"/>
                </a:lnTo>
                <a:close/>
              </a:path>
            </a:pathLst>
          </a:custGeom>
          <a:blipFill>
            <a:blip r:embed="rId5"/>
            <a:stretch>
              <a:fillRect l="0" t="-115199" r="0" b="-21029"/>
            </a:stretch>
          </a:blipFill>
        </p:spPr>
      </p:sp>
      <p:grpSp>
        <p:nvGrpSpPr>
          <p:cNvPr name="Group 7" id="7"/>
          <p:cNvGrpSpPr/>
          <p:nvPr/>
        </p:nvGrpSpPr>
        <p:grpSpPr>
          <a:xfrm rot="0">
            <a:off x="15835934" y="72369"/>
            <a:ext cx="2288776" cy="2288776"/>
            <a:chOff x="0" y="0"/>
            <a:chExt cx="6350000" cy="6350000"/>
          </a:xfrm>
        </p:grpSpPr>
        <p:sp>
          <p:nvSpPr>
            <p:cNvPr name="Freeform 8" id="8"/>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9" id="9"/>
          <p:cNvSpPr txBox="true"/>
          <p:nvPr/>
        </p:nvSpPr>
        <p:spPr>
          <a:xfrm rot="0">
            <a:off x="3899160" y="440817"/>
            <a:ext cx="14070926" cy="587883"/>
          </a:xfrm>
          <a:prstGeom prst="rect">
            <a:avLst/>
          </a:prstGeom>
        </p:spPr>
        <p:txBody>
          <a:bodyPr anchor="t" rtlCol="false" tIns="0" lIns="0" bIns="0" rIns="0">
            <a:spAutoFit/>
          </a:bodyPr>
          <a:lstStyle/>
          <a:p>
            <a:pPr algn="l">
              <a:lnSpc>
                <a:spcPts val="4536"/>
              </a:lnSpc>
            </a:pPr>
            <a:r>
              <a:rPr lang="en-US" b="true" sz="4200">
                <a:solidFill>
                  <a:srgbClr val="000000"/>
                </a:solidFill>
                <a:latin typeface="Canva Sans Bold"/>
                <a:ea typeface="Canva Sans Bold"/>
                <a:cs typeface="Canva Sans Bold"/>
                <a:sym typeface="Canva Sans Bold"/>
              </a:rPr>
              <a:t>Implementation of Decision Tree (Easy Mode) </a:t>
            </a:r>
          </a:p>
        </p:txBody>
      </p:sp>
      <p:sp>
        <p:nvSpPr>
          <p:cNvPr name="TextBox 10" id="10"/>
          <p:cNvSpPr txBox="true"/>
          <p:nvPr/>
        </p:nvSpPr>
        <p:spPr>
          <a:xfrm rot="0">
            <a:off x="3899160" y="1204564"/>
            <a:ext cx="10321975" cy="428244"/>
          </a:xfrm>
          <a:prstGeom prst="rect">
            <a:avLst/>
          </a:prstGeom>
        </p:spPr>
        <p:txBody>
          <a:bodyPr anchor="t" rtlCol="false" tIns="0" lIns="0" bIns="0" rIns="0">
            <a:spAutoFit/>
          </a:bodyPr>
          <a:lstStyle/>
          <a:p>
            <a:pPr algn="l">
              <a:lnSpc>
                <a:spcPts val="3348"/>
              </a:lnSpc>
              <a:spcBef>
                <a:spcPct val="0"/>
              </a:spcBef>
            </a:pPr>
            <a:r>
              <a:rPr lang="en-US" b="true" sz="3100">
                <a:solidFill>
                  <a:srgbClr val="000000"/>
                </a:solidFill>
                <a:latin typeface="Canva Sans Bold"/>
                <a:ea typeface="Canva Sans Bold"/>
                <a:cs typeface="Canva Sans Bold"/>
                <a:sym typeface="Canva Sans Bold"/>
              </a:rPr>
              <a:t>Evaluation of Decision Tree Model &amp; Confusion Matrix</a:t>
            </a:r>
          </a:p>
        </p:txBody>
      </p:sp>
      <p:sp>
        <p:nvSpPr>
          <p:cNvPr name="TextBox 11" id="11"/>
          <p:cNvSpPr txBox="true"/>
          <p:nvPr/>
        </p:nvSpPr>
        <p:spPr>
          <a:xfrm rot="0">
            <a:off x="12756356" y="2824130"/>
            <a:ext cx="5531644" cy="384049"/>
          </a:xfrm>
          <a:prstGeom prst="rect">
            <a:avLst/>
          </a:prstGeom>
        </p:spPr>
        <p:txBody>
          <a:bodyPr anchor="t" rtlCol="false" tIns="0" lIns="0" bIns="0" rIns="0">
            <a:spAutoFit/>
          </a:bodyPr>
          <a:lstStyle/>
          <a:p>
            <a:pPr algn="l">
              <a:lnSpc>
                <a:spcPts val="2916"/>
              </a:lnSpc>
              <a:spcBef>
                <a:spcPct val="0"/>
              </a:spcBef>
            </a:pPr>
            <a:r>
              <a:rPr lang="en-US" b="true" sz="2700">
                <a:solidFill>
                  <a:srgbClr val="000000"/>
                </a:solidFill>
                <a:latin typeface="Canva Sans Bold"/>
                <a:ea typeface="Canva Sans Bold"/>
                <a:cs typeface="Canva Sans Bold"/>
                <a:sym typeface="Canva Sans Bold"/>
              </a:rPr>
              <a:t>Confusion Matrix for Training Set</a:t>
            </a:r>
          </a:p>
        </p:txBody>
      </p:sp>
      <p:sp>
        <p:nvSpPr>
          <p:cNvPr name="TextBox 12" id="12"/>
          <p:cNvSpPr txBox="true"/>
          <p:nvPr/>
        </p:nvSpPr>
        <p:spPr>
          <a:xfrm rot="0">
            <a:off x="12888011" y="6349656"/>
            <a:ext cx="5390852" cy="384049"/>
          </a:xfrm>
          <a:prstGeom prst="rect">
            <a:avLst/>
          </a:prstGeom>
        </p:spPr>
        <p:txBody>
          <a:bodyPr anchor="t" rtlCol="false" tIns="0" lIns="0" bIns="0" rIns="0">
            <a:spAutoFit/>
          </a:bodyPr>
          <a:lstStyle/>
          <a:p>
            <a:pPr algn="l">
              <a:lnSpc>
                <a:spcPts val="2916"/>
              </a:lnSpc>
              <a:spcBef>
                <a:spcPct val="0"/>
              </a:spcBef>
            </a:pPr>
            <a:r>
              <a:rPr lang="en-US" b="true" sz="2700">
                <a:solidFill>
                  <a:srgbClr val="000000"/>
                </a:solidFill>
                <a:latin typeface="Canva Sans Bold"/>
                <a:ea typeface="Canva Sans Bold"/>
                <a:cs typeface="Canva Sans Bold"/>
                <a:sym typeface="Canva Sans Bold"/>
              </a:rPr>
              <a:t>Confusion Matrix for Testing Set</a:t>
            </a:r>
          </a:p>
        </p:txBody>
      </p:sp>
    </p:spTree>
  </p:cSld>
  <p:clrMapOvr>
    <a:masterClrMapping/>
  </p:clrMapOvr>
  <p:transition spd="slow">
    <p:push dir="l"/>
  </p:transition>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587019" y="-214713"/>
            <a:ext cx="20201348" cy="10933979"/>
          </a:xfrm>
          <a:custGeom>
            <a:avLst/>
            <a:gdLst/>
            <a:ahLst/>
            <a:cxnLst/>
            <a:rect r="r" b="b" t="t" l="l"/>
            <a:pathLst>
              <a:path h="10933979" w="20201348">
                <a:moveTo>
                  <a:pt x="0" y="0"/>
                </a:moveTo>
                <a:lnTo>
                  <a:pt x="20201348" y="0"/>
                </a:lnTo>
                <a:lnTo>
                  <a:pt x="20201348" y="10933979"/>
                </a:lnTo>
                <a:lnTo>
                  <a:pt x="0" y="10933979"/>
                </a:lnTo>
                <a:lnTo>
                  <a:pt x="0" y="0"/>
                </a:lnTo>
                <a:close/>
              </a:path>
            </a:pathLst>
          </a:custGeom>
          <a:blipFill>
            <a:blip r:embed="rId3">
              <a:alphaModFix amt="25000"/>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4" id="4"/>
          <p:cNvSpPr txBox="true"/>
          <p:nvPr/>
        </p:nvSpPr>
        <p:spPr>
          <a:xfrm rot="0">
            <a:off x="217792" y="2448154"/>
            <a:ext cx="11450900" cy="8243507"/>
          </a:xfrm>
          <a:prstGeom prst="rect">
            <a:avLst/>
          </a:prstGeom>
        </p:spPr>
        <p:txBody>
          <a:bodyPr anchor="t" rtlCol="false" tIns="0" lIns="0" bIns="0" rIns="0">
            <a:spAutoFit/>
          </a:bodyPr>
          <a:lstStyle/>
          <a:p>
            <a:pPr algn="l">
              <a:lnSpc>
                <a:spcPts val="4590"/>
              </a:lnSpc>
            </a:pPr>
            <a:r>
              <a:rPr lang="en-US" b="true" sz="3000">
                <a:solidFill>
                  <a:srgbClr val="000000"/>
                </a:solidFill>
                <a:latin typeface="Canva Sans Bold"/>
                <a:ea typeface="Canva Sans Bold"/>
                <a:cs typeface="Canva Sans Bold"/>
                <a:sym typeface="Canva Sans Bold"/>
              </a:rPr>
              <a:t>Performance Metrics Calculation</a:t>
            </a:r>
          </a:p>
          <a:p>
            <a:pPr algn="l" marL="582930" indent="-291465" lvl="1">
              <a:lnSpc>
                <a:spcPts val="4131"/>
              </a:lnSpc>
              <a:buFont typeface="Arial"/>
              <a:buChar char="•"/>
            </a:pPr>
            <a:r>
              <a:rPr lang="en-US" sz="2700">
                <a:solidFill>
                  <a:srgbClr val="000000"/>
                </a:solidFill>
                <a:latin typeface="Canva Sans"/>
                <a:ea typeface="Canva Sans"/>
                <a:cs typeface="Canva Sans"/>
                <a:sym typeface="Canva Sans"/>
              </a:rPr>
              <a:t>Accuracy: Ratio of correct predictions to total predictions</a:t>
            </a:r>
          </a:p>
          <a:p>
            <a:pPr algn="l" marL="1165860" indent="-388620" lvl="2">
              <a:lnSpc>
                <a:spcPts val="4131"/>
              </a:lnSpc>
              <a:buFont typeface="Arial"/>
              <a:buChar char="⚬"/>
            </a:pPr>
            <a:r>
              <a:rPr lang="en-US" sz="2700">
                <a:solidFill>
                  <a:srgbClr val="000000"/>
                </a:solidFill>
                <a:latin typeface="Canva Sans"/>
                <a:ea typeface="Canva Sans"/>
                <a:cs typeface="Canva Sans"/>
                <a:sym typeface="Canva Sans"/>
              </a:rPr>
              <a:t>train_accuracy = (float)correct_predictions / train_size</a:t>
            </a:r>
          </a:p>
          <a:p>
            <a:pPr algn="l" marL="1165860" indent="-388620" lvl="2">
              <a:lnSpc>
                <a:spcPts val="4131"/>
              </a:lnSpc>
              <a:buFont typeface="Arial"/>
              <a:buChar char="⚬"/>
            </a:pPr>
            <a:r>
              <a:rPr lang="en-US" sz="2700">
                <a:solidFill>
                  <a:srgbClr val="000000"/>
                </a:solidFill>
                <a:latin typeface="Canva Sans"/>
                <a:ea typeface="Canva Sans"/>
                <a:cs typeface="Canva Sans"/>
                <a:sym typeface="Canva Sans"/>
              </a:rPr>
              <a:t>test_accuracy = (float)correct_predictions / test_size</a:t>
            </a:r>
          </a:p>
          <a:p>
            <a:pPr algn="l" marL="582930" indent="-291465" lvl="1">
              <a:lnSpc>
                <a:spcPts val="4131"/>
              </a:lnSpc>
              <a:buFont typeface="Arial"/>
              <a:buChar char="•"/>
            </a:pPr>
            <a:r>
              <a:rPr lang="en-US" sz="2700">
                <a:solidFill>
                  <a:srgbClr val="000000"/>
                </a:solidFill>
                <a:latin typeface="Canva Sans"/>
                <a:ea typeface="Canva Sans"/>
                <a:cs typeface="Canva Sans"/>
                <a:sym typeface="Canva Sans"/>
              </a:rPr>
              <a:t>Error Rate: Percentage of incorrect predictions made by the model</a:t>
            </a:r>
          </a:p>
          <a:p>
            <a:pPr algn="l" marL="582930" indent="-291465" lvl="1">
              <a:lnSpc>
                <a:spcPts val="4131"/>
              </a:lnSpc>
              <a:buFont typeface="Arial"/>
              <a:buChar char="•"/>
            </a:pPr>
            <a:r>
              <a:rPr lang="en-US" sz="2700">
                <a:solidFill>
                  <a:srgbClr val="000000"/>
                </a:solidFill>
                <a:latin typeface="Canva Sans"/>
                <a:ea typeface="Canva Sans"/>
                <a:cs typeface="Canva Sans"/>
                <a:sym typeface="Canva Sans"/>
              </a:rPr>
              <a:t>Calculated using </a:t>
            </a:r>
            <a:r>
              <a:rPr lang="en-US" b="true" sz="2700">
                <a:solidFill>
                  <a:srgbClr val="000000"/>
                </a:solidFill>
                <a:latin typeface="Canva Sans Bold"/>
                <a:ea typeface="Canva Sans Bold"/>
                <a:cs typeface="Canva Sans Bold"/>
                <a:sym typeface="Canva Sans Bold"/>
              </a:rPr>
              <a:t>calculate_error_rate()</a:t>
            </a:r>
            <a:r>
              <a:rPr lang="en-US" sz="2700">
                <a:solidFill>
                  <a:srgbClr val="000000"/>
                </a:solidFill>
                <a:latin typeface="Canva Sans"/>
                <a:ea typeface="Canva Sans"/>
                <a:cs typeface="Canva Sans"/>
                <a:sym typeface="Canva Sans"/>
              </a:rPr>
              <a:t> function</a:t>
            </a:r>
          </a:p>
          <a:p>
            <a:pPr algn="l">
              <a:lnSpc>
                <a:spcPts val="2448"/>
              </a:lnSpc>
            </a:pPr>
          </a:p>
          <a:p>
            <a:pPr algn="l">
              <a:lnSpc>
                <a:spcPts val="4590"/>
              </a:lnSpc>
            </a:pPr>
            <a:r>
              <a:rPr lang="en-US" b="true" sz="3000">
                <a:solidFill>
                  <a:srgbClr val="000000"/>
                </a:solidFill>
                <a:latin typeface="Canva Sans Bold"/>
                <a:ea typeface="Canva Sans Bold"/>
                <a:cs typeface="Canva Sans Bold"/>
                <a:sym typeface="Canva Sans Bold"/>
              </a:rPr>
              <a:t>Training and Testing Split: </a:t>
            </a:r>
          </a:p>
          <a:p>
            <a:pPr algn="l" marL="582930" indent="-291465" lvl="1">
              <a:lnSpc>
                <a:spcPts val="4131"/>
              </a:lnSpc>
              <a:buFont typeface="Arial"/>
              <a:buChar char="•"/>
            </a:pPr>
            <a:r>
              <a:rPr lang="en-US" sz="2700">
                <a:solidFill>
                  <a:srgbClr val="000000"/>
                </a:solidFill>
                <a:latin typeface="Canva Sans"/>
                <a:ea typeface="Canva Sans"/>
                <a:cs typeface="Canva Sans"/>
                <a:sym typeface="Canva Sans"/>
              </a:rPr>
              <a:t>Training Phase: Model trained using 80% of dataset as shown in the image above.</a:t>
            </a:r>
          </a:p>
          <a:p>
            <a:pPr algn="l" marL="582930" indent="-291465" lvl="1">
              <a:lnSpc>
                <a:spcPts val="4131"/>
              </a:lnSpc>
              <a:buFont typeface="Arial"/>
              <a:buChar char="•"/>
            </a:pPr>
            <a:r>
              <a:rPr lang="en-US" sz="2700">
                <a:solidFill>
                  <a:srgbClr val="000000"/>
                </a:solidFill>
                <a:latin typeface="Canva Sans"/>
                <a:ea typeface="Canva Sans"/>
                <a:cs typeface="Canva Sans"/>
                <a:sym typeface="Canva Sans"/>
              </a:rPr>
              <a:t>Training accuracy and training error rate offer insights into model performance during learning.</a:t>
            </a:r>
          </a:p>
          <a:p>
            <a:pPr algn="l" marL="582930" indent="-291465" lvl="1">
              <a:lnSpc>
                <a:spcPts val="4131"/>
              </a:lnSpc>
              <a:buFont typeface="Arial"/>
              <a:buChar char="•"/>
            </a:pPr>
            <a:r>
              <a:rPr lang="en-US" sz="2700">
                <a:solidFill>
                  <a:srgbClr val="000000"/>
                </a:solidFill>
                <a:latin typeface="Canva Sans"/>
                <a:ea typeface="Canva Sans"/>
                <a:cs typeface="Canva Sans"/>
                <a:sym typeface="Canva Sans"/>
              </a:rPr>
              <a:t>Testing Phase: Evaluated using remaining 20% of dataset as shown in the image above.</a:t>
            </a:r>
          </a:p>
          <a:p>
            <a:pPr algn="l">
              <a:lnSpc>
                <a:spcPts val="4131"/>
              </a:lnSpc>
            </a:pPr>
          </a:p>
        </p:txBody>
      </p:sp>
      <p:sp>
        <p:nvSpPr>
          <p:cNvPr name="Freeform 5" id="5"/>
          <p:cNvSpPr/>
          <p:nvPr/>
        </p:nvSpPr>
        <p:spPr>
          <a:xfrm flipH="false" flipV="false" rot="0">
            <a:off x="11718131" y="2955229"/>
            <a:ext cx="6301395" cy="764656"/>
          </a:xfrm>
          <a:custGeom>
            <a:avLst/>
            <a:gdLst/>
            <a:ahLst/>
            <a:cxnLst/>
            <a:rect r="r" b="b" t="t" l="l"/>
            <a:pathLst>
              <a:path h="764656" w="6301395">
                <a:moveTo>
                  <a:pt x="0" y="0"/>
                </a:moveTo>
                <a:lnTo>
                  <a:pt x="6301395" y="0"/>
                </a:lnTo>
                <a:lnTo>
                  <a:pt x="6301395" y="764655"/>
                </a:lnTo>
                <a:lnTo>
                  <a:pt x="0" y="764655"/>
                </a:lnTo>
                <a:lnTo>
                  <a:pt x="0" y="0"/>
                </a:lnTo>
                <a:close/>
              </a:path>
            </a:pathLst>
          </a:custGeom>
          <a:blipFill>
            <a:blip r:embed="rId5"/>
            <a:stretch>
              <a:fillRect l="0" t="-374074" r="0" b="-450592"/>
            </a:stretch>
          </a:blipFill>
        </p:spPr>
      </p:sp>
      <p:sp>
        <p:nvSpPr>
          <p:cNvPr name="Freeform 6" id="6"/>
          <p:cNvSpPr/>
          <p:nvPr/>
        </p:nvSpPr>
        <p:spPr>
          <a:xfrm flipH="false" flipV="false" rot="0">
            <a:off x="11668692" y="4961183"/>
            <a:ext cx="6301395" cy="673112"/>
          </a:xfrm>
          <a:custGeom>
            <a:avLst/>
            <a:gdLst/>
            <a:ahLst/>
            <a:cxnLst/>
            <a:rect r="r" b="b" t="t" l="l"/>
            <a:pathLst>
              <a:path h="673112" w="6301395">
                <a:moveTo>
                  <a:pt x="0" y="0"/>
                </a:moveTo>
                <a:lnTo>
                  <a:pt x="6301394" y="0"/>
                </a:lnTo>
                <a:lnTo>
                  <a:pt x="6301394" y="673112"/>
                </a:lnTo>
                <a:lnTo>
                  <a:pt x="0" y="673112"/>
                </a:lnTo>
                <a:lnTo>
                  <a:pt x="0" y="0"/>
                </a:lnTo>
                <a:close/>
              </a:path>
            </a:pathLst>
          </a:custGeom>
          <a:blipFill>
            <a:blip r:embed="rId5"/>
            <a:stretch>
              <a:fillRect l="0" t="-950422" r="0" b="0"/>
            </a:stretch>
          </a:blipFill>
        </p:spPr>
      </p:sp>
      <p:grpSp>
        <p:nvGrpSpPr>
          <p:cNvPr name="Group 7" id="7"/>
          <p:cNvGrpSpPr/>
          <p:nvPr/>
        </p:nvGrpSpPr>
        <p:grpSpPr>
          <a:xfrm rot="0">
            <a:off x="14455778" y="6476687"/>
            <a:ext cx="3291840" cy="3291840"/>
            <a:chOff x="0" y="0"/>
            <a:chExt cx="6350000" cy="6350000"/>
          </a:xfrm>
        </p:grpSpPr>
        <p:sp>
          <p:nvSpPr>
            <p:cNvPr name="Freeform 8" id="8"/>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9" id="9"/>
          <p:cNvSpPr txBox="true"/>
          <p:nvPr/>
        </p:nvSpPr>
        <p:spPr>
          <a:xfrm rot="0">
            <a:off x="3773596" y="758571"/>
            <a:ext cx="14070926" cy="587883"/>
          </a:xfrm>
          <a:prstGeom prst="rect">
            <a:avLst/>
          </a:prstGeom>
        </p:spPr>
        <p:txBody>
          <a:bodyPr anchor="t" rtlCol="false" tIns="0" lIns="0" bIns="0" rIns="0">
            <a:spAutoFit/>
          </a:bodyPr>
          <a:lstStyle/>
          <a:p>
            <a:pPr algn="l">
              <a:lnSpc>
                <a:spcPts val="4536"/>
              </a:lnSpc>
            </a:pPr>
            <a:r>
              <a:rPr lang="en-US" b="true" sz="4200">
                <a:solidFill>
                  <a:srgbClr val="000000"/>
                </a:solidFill>
                <a:latin typeface="Canva Sans Bold"/>
                <a:ea typeface="Canva Sans Bold"/>
                <a:cs typeface="Canva Sans Bold"/>
                <a:sym typeface="Canva Sans Bold"/>
              </a:rPr>
              <a:t>Implementation of Decision Tree (Easy Mode) </a:t>
            </a:r>
          </a:p>
        </p:txBody>
      </p:sp>
      <p:sp>
        <p:nvSpPr>
          <p:cNvPr name="TextBox 10" id="10"/>
          <p:cNvSpPr txBox="true"/>
          <p:nvPr/>
        </p:nvSpPr>
        <p:spPr>
          <a:xfrm rot="0">
            <a:off x="3773596" y="1492180"/>
            <a:ext cx="6943576" cy="459867"/>
          </a:xfrm>
          <a:prstGeom prst="rect">
            <a:avLst/>
          </a:prstGeom>
        </p:spPr>
        <p:txBody>
          <a:bodyPr anchor="t" rtlCol="false" tIns="0" lIns="0" bIns="0" rIns="0">
            <a:spAutoFit/>
          </a:bodyPr>
          <a:lstStyle/>
          <a:p>
            <a:pPr algn="ctr">
              <a:lnSpc>
                <a:spcPts val="3564"/>
              </a:lnSpc>
              <a:spcBef>
                <a:spcPct val="0"/>
              </a:spcBef>
            </a:pPr>
            <a:r>
              <a:rPr lang="en-US" b="true" sz="3300">
                <a:solidFill>
                  <a:srgbClr val="000000"/>
                </a:solidFill>
                <a:latin typeface="Canva Sans Bold"/>
                <a:ea typeface="Canva Sans Bold"/>
                <a:cs typeface="Canva Sans Bold"/>
                <a:sym typeface="Canva Sans Bold"/>
              </a:rPr>
              <a:t>Accuracy, Error Rate, and Metrics </a:t>
            </a:r>
          </a:p>
        </p:txBody>
      </p:sp>
      <p:sp>
        <p:nvSpPr>
          <p:cNvPr name="TextBox 11" id="11"/>
          <p:cNvSpPr txBox="true"/>
          <p:nvPr/>
        </p:nvSpPr>
        <p:spPr>
          <a:xfrm rot="0">
            <a:off x="11718131" y="1971097"/>
            <a:ext cx="6569869" cy="745999"/>
          </a:xfrm>
          <a:prstGeom prst="rect">
            <a:avLst/>
          </a:prstGeom>
        </p:spPr>
        <p:txBody>
          <a:bodyPr anchor="t" rtlCol="false" tIns="0" lIns="0" bIns="0" rIns="0">
            <a:spAutoFit/>
          </a:bodyPr>
          <a:lstStyle/>
          <a:p>
            <a:pPr algn="l">
              <a:lnSpc>
                <a:spcPts val="2916"/>
              </a:lnSpc>
              <a:spcBef>
                <a:spcPct val="0"/>
              </a:spcBef>
            </a:pPr>
            <a:r>
              <a:rPr lang="en-US" b="true" sz="2700">
                <a:solidFill>
                  <a:srgbClr val="000000"/>
                </a:solidFill>
                <a:latin typeface="Canva Sans Bold"/>
                <a:ea typeface="Canva Sans Bold"/>
                <a:cs typeface="Canva Sans Bold"/>
                <a:sym typeface="Canva Sans Bold"/>
              </a:rPr>
              <a:t>Accuracy, Error Rate, Dataset Splitting for Training Set</a:t>
            </a:r>
          </a:p>
        </p:txBody>
      </p:sp>
      <p:sp>
        <p:nvSpPr>
          <p:cNvPr name="TextBox 12" id="12"/>
          <p:cNvSpPr txBox="true"/>
          <p:nvPr/>
        </p:nvSpPr>
        <p:spPr>
          <a:xfrm rot="0">
            <a:off x="11668692" y="3977059"/>
            <a:ext cx="6619308" cy="745999"/>
          </a:xfrm>
          <a:prstGeom prst="rect">
            <a:avLst/>
          </a:prstGeom>
        </p:spPr>
        <p:txBody>
          <a:bodyPr anchor="t" rtlCol="false" tIns="0" lIns="0" bIns="0" rIns="0">
            <a:spAutoFit/>
          </a:bodyPr>
          <a:lstStyle/>
          <a:p>
            <a:pPr algn="l">
              <a:lnSpc>
                <a:spcPts val="2916"/>
              </a:lnSpc>
              <a:spcBef>
                <a:spcPct val="0"/>
              </a:spcBef>
            </a:pPr>
            <a:r>
              <a:rPr lang="en-US" b="true" sz="2700">
                <a:solidFill>
                  <a:srgbClr val="000000"/>
                </a:solidFill>
                <a:latin typeface="Canva Sans Bold"/>
                <a:ea typeface="Canva Sans Bold"/>
                <a:cs typeface="Canva Sans Bold"/>
                <a:sym typeface="Canva Sans Bold"/>
              </a:rPr>
              <a:t>Accuracy, Error Rate, Dataset Splitting for Testing Set</a:t>
            </a:r>
          </a:p>
        </p:txBody>
      </p:sp>
    </p:spTree>
  </p:cSld>
  <p:clrMapOvr>
    <a:masterClrMapping/>
  </p:clrMapOvr>
  <p:transition spd="slow">
    <p:push dir="l"/>
  </p:transition>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587019" y="-214713"/>
            <a:ext cx="20201348" cy="10933979"/>
          </a:xfrm>
          <a:custGeom>
            <a:avLst/>
            <a:gdLst/>
            <a:ahLst/>
            <a:cxnLst/>
            <a:rect r="r" b="b" t="t" l="l"/>
            <a:pathLst>
              <a:path h="10933979" w="20201348">
                <a:moveTo>
                  <a:pt x="0" y="0"/>
                </a:moveTo>
                <a:lnTo>
                  <a:pt x="20201348" y="0"/>
                </a:lnTo>
                <a:lnTo>
                  <a:pt x="20201348" y="10933979"/>
                </a:lnTo>
                <a:lnTo>
                  <a:pt x="0" y="10933979"/>
                </a:lnTo>
                <a:lnTo>
                  <a:pt x="0" y="0"/>
                </a:lnTo>
                <a:close/>
              </a:path>
            </a:pathLst>
          </a:custGeom>
          <a:blipFill>
            <a:blip r:embed="rId3">
              <a:alphaModFix amt="25000"/>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10950325" y="2578836"/>
            <a:ext cx="6236643" cy="6997861"/>
          </a:xfrm>
          <a:custGeom>
            <a:avLst/>
            <a:gdLst/>
            <a:ahLst/>
            <a:cxnLst/>
            <a:rect r="r" b="b" t="t" l="l"/>
            <a:pathLst>
              <a:path h="6997861" w="6236643">
                <a:moveTo>
                  <a:pt x="0" y="0"/>
                </a:moveTo>
                <a:lnTo>
                  <a:pt x="6236643" y="0"/>
                </a:lnTo>
                <a:lnTo>
                  <a:pt x="6236643" y="6997861"/>
                </a:lnTo>
                <a:lnTo>
                  <a:pt x="0" y="6997861"/>
                </a:lnTo>
                <a:lnTo>
                  <a:pt x="0" y="0"/>
                </a:lnTo>
                <a:close/>
              </a:path>
            </a:pathLst>
          </a:custGeom>
          <a:blipFill>
            <a:blip r:embed="rId5"/>
            <a:stretch>
              <a:fillRect l="0" t="0" r="0" b="0"/>
            </a:stretch>
          </a:blipFill>
        </p:spPr>
      </p:sp>
      <p:grpSp>
        <p:nvGrpSpPr>
          <p:cNvPr name="Group 5" id="5"/>
          <p:cNvGrpSpPr/>
          <p:nvPr/>
        </p:nvGrpSpPr>
        <p:grpSpPr>
          <a:xfrm rot="0">
            <a:off x="877863" y="7412944"/>
            <a:ext cx="2762834" cy="2762834"/>
            <a:chOff x="0" y="0"/>
            <a:chExt cx="6350000" cy="6350000"/>
          </a:xfrm>
        </p:grpSpPr>
        <p:sp>
          <p:nvSpPr>
            <p:cNvPr name="Freeform 6" id="6"/>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7" id="7"/>
          <p:cNvSpPr txBox="true"/>
          <p:nvPr/>
        </p:nvSpPr>
        <p:spPr>
          <a:xfrm rot="0">
            <a:off x="440185" y="2426436"/>
            <a:ext cx="10076584" cy="4986509"/>
          </a:xfrm>
          <a:prstGeom prst="rect">
            <a:avLst/>
          </a:prstGeom>
        </p:spPr>
        <p:txBody>
          <a:bodyPr anchor="t" rtlCol="false" tIns="0" lIns="0" bIns="0" rIns="0">
            <a:spAutoFit/>
          </a:bodyPr>
          <a:lstStyle/>
          <a:p>
            <a:pPr algn="l">
              <a:lnSpc>
                <a:spcPts val="5497"/>
              </a:lnSpc>
            </a:pPr>
            <a:r>
              <a:rPr lang="en-US" b="true" sz="3233">
                <a:solidFill>
                  <a:srgbClr val="000000"/>
                </a:solidFill>
                <a:latin typeface="Canva Sans Bold"/>
                <a:ea typeface="Canva Sans Bold"/>
                <a:cs typeface="Canva Sans Bold"/>
                <a:sym typeface="Canva Sans Bold"/>
              </a:rPr>
              <a:t>Confusion Matrix and Other Metrics Results Saved</a:t>
            </a:r>
          </a:p>
          <a:p>
            <a:pPr algn="l" marL="628400" indent="-314200" lvl="1">
              <a:lnSpc>
                <a:spcPts val="4948"/>
              </a:lnSpc>
              <a:buFont typeface="Arial"/>
              <a:buChar char="•"/>
            </a:pPr>
            <a:r>
              <a:rPr lang="en-US" sz="2910">
                <a:solidFill>
                  <a:srgbClr val="000000"/>
                </a:solidFill>
                <a:latin typeface="Canva Sans"/>
                <a:ea typeface="Canva Sans"/>
                <a:cs typeface="Canva Sans"/>
                <a:sym typeface="Canva Sans"/>
              </a:rPr>
              <a:t>Results saved in "DecisionTree_ML/DTconfusion_matrix.txt" each time and used for plotting Confusion Matrix Plot</a:t>
            </a:r>
          </a:p>
          <a:p>
            <a:pPr algn="l">
              <a:lnSpc>
                <a:spcPts val="4948"/>
              </a:lnSpc>
            </a:pPr>
          </a:p>
          <a:p>
            <a:pPr algn="l" marL="628400" indent="-314200" lvl="1">
              <a:lnSpc>
                <a:spcPts val="4948"/>
              </a:lnSpc>
              <a:buFont typeface="Arial"/>
              <a:buChar char="•"/>
            </a:pPr>
            <a:r>
              <a:rPr lang="en-US" b="true" sz="2910">
                <a:solidFill>
                  <a:srgbClr val="000000"/>
                </a:solidFill>
                <a:latin typeface="Canva Sans Bold"/>
                <a:ea typeface="Canva Sans Bold"/>
                <a:cs typeface="Canva Sans Bold"/>
                <a:sym typeface="Canva Sans Bold"/>
              </a:rPr>
              <a:t>Includes confusion matrix, accuracy, error rate and dataset splitting details for both training and testing phases</a:t>
            </a:r>
          </a:p>
        </p:txBody>
      </p:sp>
      <p:sp>
        <p:nvSpPr>
          <p:cNvPr name="TextBox 8" id="8"/>
          <p:cNvSpPr txBox="true"/>
          <p:nvPr/>
        </p:nvSpPr>
        <p:spPr>
          <a:xfrm rot="0">
            <a:off x="3791534" y="879011"/>
            <a:ext cx="14070926" cy="587883"/>
          </a:xfrm>
          <a:prstGeom prst="rect">
            <a:avLst/>
          </a:prstGeom>
        </p:spPr>
        <p:txBody>
          <a:bodyPr anchor="t" rtlCol="false" tIns="0" lIns="0" bIns="0" rIns="0">
            <a:spAutoFit/>
          </a:bodyPr>
          <a:lstStyle/>
          <a:p>
            <a:pPr algn="l">
              <a:lnSpc>
                <a:spcPts val="4536"/>
              </a:lnSpc>
            </a:pPr>
            <a:r>
              <a:rPr lang="en-US" b="true" sz="4200">
                <a:solidFill>
                  <a:srgbClr val="000000"/>
                </a:solidFill>
                <a:latin typeface="Canva Sans Bold"/>
                <a:ea typeface="Canva Sans Bold"/>
                <a:cs typeface="Canva Sans Bold"/>
                <a:sym typeface="Canva Sans Bold"/>
              </a:rPr>
              <a:t>Implementation of Decision Tree (Easy Mode) </a:t>
            </a:r>
          </a:p>
        </p:txBody>
      </p:sp>
      <p:sp>
        <p:nvSpPr>
          <p:cNvPr name="TextBox 9" id="9"/>
          <p:cNvSpPr txBox="true"/>
          <p:nvPr/>
        </p:nvSpPr>
        <p:spPr>
          <a:xfrm rot="0">
            <a:off x="10826997" y="1931974"/>
            <a:ext cx="6483298" cy="417195"/>
          </a:xfrm>
          <a:prstGeom prst="rect">
            <a:avLst/>
          </a:prstGeom>
        </p:spPr>
        <p:txBody>
          <a:bodyPr anchor="t" rtlCol="false" tIns="0" lIns="0" bIns="0" rIns="0">
            <a:spAutoFit/>
          </a:bodyPr>
          <a:lstStyle/>
          <a:p>
            <a:pPr algn="l">
              <a:lnSpc>
                <a:spcPts val="3240"/>
              </a:lnSpc>
            </a:pPr>
            <a:r>
              <a:rPr lang="en-US" b="true" sz="3000">
                <a:solidFill>
                  <a:srgbClr val="000000"/>
                </a:solidFill>
                <a:latin typeface="Canva Sans Bold"/>
                <a:ea typeface="Canva Sans Bold"/>
                <a:cs typeface="Canva Sans Bold"/>
                <a:sym typeface="Canva Sans Bold"/>
              </a:rPr>
              <a:t>Snippet of DTconfusion_matrix.txt </a:t>
            </a:r>
          </a:p>
        </p:txBody>
      </p:sp>
    </p:spTree>
  </p:cSld>
  <p:clrMapOvr>
    <a:masterClrMapping/>
  </p:clrMapOvr>
  <p:transition spd="slow">
    <p:push dir="l"/>
  </p:transition>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587019" y="-214713"/>
            <a:ext cx="20201348" cy="10933979"/>
          </a:xfrm>
          <a:custGeom>
            <a:avLst/>
            <a:gdLst/>
            <a:ahLst/>
            <a:cxnLst/>
            <a:rect r="r" b="b" t="t" l="l"/>
            <a:pathLst>
              <a:path h="10933979" w="20201348">
                <a:moveTo>
                  <a:pt x="0" y="0"/>
                </a:moveTo>
                <a:lnTo>
                  <a:pt x="20201348" y="0"/>
                </a:lnTo>
                <a:lnTo>
                  <a:pt x="20201348" y="10933979"/>
                </a:lnTo>
                <a:lnTo>
                  <a:pt x="0" y="10933979"/>
                </a:lnTo>
                <a:lnTo>
                  <a:pt x="0" y="0"/>
                </a:lnTo>
                <a:close/>
              </a:path>
            </a:pathLst>
          </a:custGeom>
          <a:blipFill>
            <a:blip r:embed="rId3">
              <a:alphaModFix amt="25000"/>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4" id="4"/>
          <p:cNvSpPr txBox="true"/>
          <p:nvPr/>
        </p:nvSpPr>
        <p:spPr>
          <a:xfrm rot="0">
            <a:off x="280283" y="2530593"/>
            <a:ext cx="18007717" cy="7320306"/>
          </a:xfrm>
          <a:prstGeom prst="rect">
            <a:avLst/>
          </a:prstGeom>
        </p:spPr>
        <p:txBody>
          <a:bodyPr anchor="t" rtlCol="false" tIns="0" lIns="0" bIns="0" rIns="0">
            <a:spAutoFit/>
          </a:bodyPr>
          <a:lstStyle/>
          <a:p>
            <a:pPr algn="l">
              <a:lnSpc>
                <a:spcPts val="4499"/>
              </a:lnSpc>
            </a:pPr>
            <a:r>
              <a:rPr lang="en-US" b="true" sz="2999">
                <a:solidFill>
                  <a:srgbClr val="000000"/>
                </a:solidFill>
                <a:latin typeface="Canva Sans Bold"/>
                <a:ea typeface="Canva Sans Bold"/>
                <a:cs typeface="Canva Sans Bold"/>
                <a:sym typeface="Canva Sans Bold"/>
              </a:rPr>
              <a:t>Training and Testing Accuracy</a:t>
            </a:r>
          </a:p>
          <a:p>
            <a:pPr algn="l" marL="582931" indent="-291466" lvl="1">
              <a:lnSpc>
                <a:spcPts val="4050"/>
              </a:lnSpc>
              <a:buFont typeface="Arial"/>
              <a:buChar char="•"/>
            </a:pPr>
            <a:r>
              <a:rPr lang="en-US" sz="2700">
                <a:solidFill>
                  <a:srgbClr val="000000"/>
                </a:solidFill>
                <a:latin typeface="Canva Sans"/>
                <a:ea typeface="Canva Sans"/>
                <a:cs typeface="Canva Sans"/>
                <a:sym typeface="Canva Sans"/>
              </a:rPr>
              <a:t>Training Accuracy: 67.23% ; Testing Accuracy: 69.90%</a:t>
            </a:r>
          </a:p>
          <a:p>
            <a:pPr algn="l">
              <a:lnSpc>
                <a:spcPts val="899"/>
              </a:lnSpc>
            </a:pPr>
          </a:p>
          <a:p>
            <a:pPr algn="l">
              <a:lnSpc>
                <a:spcPts val="1050"/>
              </a:lnSpc>
            </a:pPr>
          </a:p>
          <a:p>
            <a:pPr algn="l">
              <a:lnSpc>
                <a:spcPts val="4499"/>
              </a:lnSpc>
            </a:pPr>
            <a:r>
              <a:rPr lang="en-US" b="true" sz="2999">
                <a:solidFill>
                  <a:srgbClr val="000000"/>
                </a:solidFill>
                <a:latin typeface="Canva Sans Bold"/>
                <a:ea typeface="Canva Sans Bold"/>
                <a:cs typeface="Canva Sans Bold"/>
                <a:sym typeface="Canva Sans Bold"/>
              </a:rPr>
              <a:t>Model Performance Analysis</a:t>
            </a:r>
          </a:p>
          <a:p>
            <a:pPr algn="l" marL="582931" indent="-291466" lvl="1">
              <a:lnSpc>
                <a:spcPts val="4050"/>
              </a:lnSpc>
              <a:buFont typeface="Arial"/>
              <a:buChar char="•"/>
            </a:pPr>
            <a:r>
              <a:rPr lang="en-US" sz="2700">
                <a:solidFill>
                  <a:srgbClr val="000000"/>
                </a:solidFill>
                <a:latin typeface="Canva Sans"/>
                <a:ea typeface="Canva Sans"/>
                <a:cs typeface="Canva Sans"/>
                <a:sym typeface="Canva Sans"/>
              </a:rPr>
              <a:t>Close values for training and testing accuracy indicate balanced performance, </a:t>
            </a:r>
            <a:r>
              <a:rPr lang="en-US" b="true" sz="2700">
                <a:solidFill>
                  <a:srgbClr val="000000"/>
                </a:solidFill>
                <a:latin typeface="Canva Sans Bold"/>
                <a:ea typeface="Canva Sans Bold"/>
                <a:cs typeface="Canva Sans Bold"/>
                <a:sym typeface="Canva Sans Bold"/>
              </a:rPr>
              <a:t>no overfitting</a:t>
            </a:r>
          </a:p>
          <a:p>
            <a:pPr algn="l" marL="582931" indent="-291466" lvl="1">
              <a:lnSpc>
                <a:spcPts val="4050"/>
              </a:lnSpc>
              <a:buFont typeface="Arial"/>
              <a:buChar char="•"/>
            </a:pPr>
            <a:r>
              <a:rPr lang="en-US" sz="2700">
                <a:solidFill>
                  <a:srgbClr val="000000"/>
                </a:solidFill>
                <a:latin typeface="Canva Sans"/>
                <a:ea typeface="Canva Sans"/>
                <a:cs typeface="Canva Sans"/>
                <a:sym typeface="Canva Sans"/>
              </a:rPr>
              <a:t>Confusion matrix provided insights as such: </a:t>
            </a:r>
          </a:p>
          <a:p>
            <a:pPr algn="l" marL="1165863" indent="-388621" lvl="2">
              <a:lnSpc>
                <a:spcPts val="4050"/>
              </a:lnSpc>
              <a:buFont typeface="Arial"/>
              <a:buChar char="⚬"/>
            </a:pPr>
            <a:r>
              <a:rPr lang="en-US" sz="2700">
                <a:solidFill>
                  <a:srgbClr val="000000"/>
                </a:solidFill>
                <a:latin typeface="Canva Sans"/>
                <a:ea typeface="Canva Sans"/>
                <a:cs typeface="Canva Sans"/>
                <a:sym typeface="Canva Sans"/>
              </a:rPr>
              <a:t>False Positives (FP) &lt; False Negatives (FN) suggesting the model is more conservative in predicting positives</a:t>
            </a:r>
          </a:p>
          <a:p>
            <a:pPr algn="l" marL="1165863" indent="-388621" lvl="2">
              <a:lnSpc>
                <a:spcPts val="4050"/>
              </a:lnSpc>
              <a:buFont typeface="Arial"/>
              <a:buChar char="⚬"/>
            </a:pPr>
            <a:r>
              <a:rPr lang="en-US" sz="2700">
                <a:solidFill>
                  <a:srgbClr val="000000"/>
                </a:solidFill>
                <a:latin typeface="Canva Sans"/>
                <a:ea typeface="Canva Sans"/>
                <a:cs typeface="Canva Sans"/>
                <a:sym typeface="Canva Sans"/>
              </a:rPr>
              <a:t>In my opinion,</a:t>
            </a:r>
            <a:r>
              <a:rPr lang="en-US" sz="2700">
                <a:solidFill>
                  <a:srgbClr val="000000"/>
                </a:solidFill>
                <a:latin typeface="Canva Sans"/>
                <a:ea typeface="Canva Sans"/>
                <a:cs typeface="Canva Sans"/>
                <a:sym typeface="Canva Sans"/>
              </a:rPr>
              <a:t> the trained decision tree model is optimal for our gameplay in easy mode for player to play against to have better chances of winning the game</a:t>
            </a:r>
          </a:p>
          <a:p>
            <a:pPr algn="l">
              <a:lnSpc>
                <a:spcPts val="1949"/>
              </a:lnSpc>
            </a:pPr>
          </a:p>
          <a:p>
            <a:pPr algn="l">
              <a:lnSpc>
                <a:spcPts val="4499"/>
              </a:lnSpc>
            </a:pPr>
            <a:r>
              <a:rPr lang="en-US" b="true" sz="2999">
                <a:solidFill>
                  <a:srgbClr val="000000"/>
                </a:solidFill>
                <a:latin typeface="Canva Sans Bold"/>
                <a:ea typeface="Canva Sans Bold"/>
                <a:cs typeface="Canva Sans Bold"/>
                <a:sym typeface="Canva Sans Bold"/>
              </a:rPr>
              <a:t>Ensuring Robustness</a:t>
            </a:r>
          </a:p>
          <a:p>
            <a:pPr algn="l" marL="582931" indent="-291466" lvl="1">
              <a:lnSpc>
                <a:spcPts val="4050"/>
              </a:lnSpc>
              <a:buFont typeface="Arial"/>
              <a:buChar char="•"/>
            </a:pPr>
            <a:r>
              <a:rPr lang="en-US" sz="2700">
                <a:solidFill>
                  <a:srgbClr val="000000"/>
                </a:solidFill>
                <a:latin typeface="Canva Sans"/>
                <a:ea typeface="Canva Sans"/>
                <a:cs typeface="Canva Sans"/>
                <a:sym typeface="Canva Sans"/>
              </a:rPr>
              <a:t>Combination of predictive modeling and error analysis helped refine the decision tree</a:t>
            </a:r>
          </a:p>
          <a:p>
            <a:pPr algn="l" marL="582931" indent="-291466" lvl="1">
              <a:lnSpc>
                <a:spcPts val="4050"/>
              </a:lnSpc>
              <a:buFont typeface="Arial"/>
              <a:buChar char="•"/>
            </a:pPr>
            <a:r>
              <a:rPr lang="en-US" sz="2700">
                <a:solidFill>
                  <a:srgbClr val="000000"/>
                </a:solidFill>
                <a:latin typeface="Canva Sans"/>
                <a:ea typeface="Canva Sans"/>
                <a:cs typeface="Canva Sans"/>
                <a:sym typeface="Canva Sans"/>
              </a:rPr>
              <a:t>Model learned from errors improving its future performance</a:t>
            </a:r>
          </a:p>
          <a:p>
            <a:pPr algn="l">
              <a:lnSpc>
                <a:spcPts val="4050"/>
              </a:lnSpc>
            </a:pPr>
          </a:p>
        </p:txBody>
      </p:sp>
      <p:sp>
        <p:nvSpPr>
          <p:cNvPr name="TextBox 5" id="5"/>
          <p:cNvSpPr txBox="true"/>
          <p:nvPr/>
        </p:nvSpPr>
        <p:spPr>
          <a:xfrm rot="0">
            <a:off x="3773596" y="758571"/>
            <a:ext cx="14070926" cy="587883"/>
          </a:xfrm>
          <a:prstGeom prst="rect">
            <a:avLst/>
          </a:prstGeom>
        </p:spPr>
        <p:txBody>
          <a:bodyPr anchor="t" rtlCol="false" tIns="0" lIns="0" bIns="0" rIns="0">
            <a:spAutoFit/>
          </a:bodyPr>
          <a:lstStyle/>
          <a:p>
            <a:pPr algn="l">
              <a:lnSpc>
                <a:spcPts val="4536"/>
              </a:lnSpc>
            </a:pPr>
            <a:r>
              <a:rPr lang="en-US" b="true" sz="4200">
                <a:solidFill>
                  <a:srgbClr val="000000"/>
                </a:solidFill>
                <a:latin typeface="Canva Sans Bold"/>
                <a:ea typeface="Canva Sans Bold"/>
                <a:cs typeface="Canva Sans Bold"/>
                <a:sym typeface="Canva Sans Bold"/>
              </a:rPr>
              <a:t>Implementation of Decision Tree (Easy Mode) </a:t>
            </a:r>
          </a:p>
        </p:txBody>
      </p:sp>
      <p:grpSp>
        <p:nvGrpSpPr>
          <p:cNvPr name="Group 6" id="6"/>
          <p:cNvGrpSpPr/>
          <p:nvPr/>
        </p:nvGrpSpPr>
        <p:grpSpPr>
          <a:xfrm rot="0">
            <a:off x="15772969" y="88938"/>
            <a:ext cx="2515031" cy="2515031"/>
            <a:chOff x="0" y="0"/>
            <a:chExt cx="6350000" cy="6350000"/>
          </a:xfrm>
        </p:grpSpPr>
        <p:sp>
          <p:nvSpPr>
            <p:cNvPr name="Freeform 7" id="7"/>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5"/>
              <a:stretch>
                <a:fillRect l="-38888" t="0" r="-38888" b="0"/>
              </a:stretch>
            </a:blipFill>
          </p:spPr>
        </p:sp>
      </p:grpSp>
      <p:sp>
        <p:nvSpPr>
          <p:cNvPr name="TextBox 8" id="8"/>
          <p:cNvSpPr txBox="true"/>
          <p:nvPr/>
        </p:nvSpPr>
        <p:spPr>
          <a:xfrm rot="0">
            <a:off x="3773596" y="1567748"/>
            <a:ext cx="4838998" cy="481965"/>
          </a:xfrm>
          <a:prstGeom prst="rect">
            <a:avLst/>
          </a:prstGeom>
        </p:spPr>
        <p:txBody>
          <a:bodyPr anchor="t" rtlCol="false" tIns="0" lIns="0" bIns="0" rIns="0">
            <a:spAutoFit/>
          </a:bodyPr>
          <a:lstStyle/>
          <a:p>
            <a:pPr algn="ctr">
              <a:lnSpc>
                <a:spcPts val="3780"/>
              </a:lnSpc>
              <a:spcBef>
                <a:spcPct val="0"/>
              </a:spcBef>
            </a:pPr>
            <a:r>
              <a:rPr lang="en-US" b="true" sz="3500">
                <a:solidFill>
                  <a:srgbClr val="000000"/>
                </a:solidFill>
                <a:latin typeface="Canva Sans Bold"/>
                <a:ea typeface="Canva Sans Bold"/>
                <a:cs typeface="Canva Sans Bold"/>
                <a:sym typeface="Canva Sans Bold"/>
              </a:rPr>
              <a:t>Model Results Review </a:t>
            </a:r>
          </a:p>
        </p:txBody>
      </p:sp>
    </p:spTree>
  </p:cSld>
  <p:clrMapOvr>
    <a:masterClrMapping/>
  </p:clrMapOvr>
  <p:transition spd="slow">
    <p:push dir="l"/>
  </p:transition>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587019" y="-214713"/>
            <a:ext cx="20201348" cy="10933979"/>
          </a:xfrm>
          <a:custGeom>
            <a:avLst/>
            <a:gdLst/>
            <a:ahLst/>
            <a:cxnLst/>
            <a:rect r="r" b="b" t="t" l="l"/>
            <a:pathLst>
              <a:path h="10933979" w="20201348">
                <a:moveTo>
                  <a:pt x="0" y="0"/>
                </a:moveTo>
                <a:lnTo>
                  <a:pt x="20201348" y="0"/>
                </a:lnTo>
                <a:lnTo>
                  <a:pt x="20201348" y="10933979"/>
                </a:lnTo>
                <a:lnTo>
                  <a:pt x="0" y="10933979"/>
                </a:lnTo>
                <a:lnTo>
                  <a:pt x="0" y="0"/>
                </a:lnTo>
                <a:close/>
              </a:path>
            </a:pathLst>
          </a:custGeom>
          <a:blipFill>
            <a:blip r:embed="rId3">
              <a:alphaModFix amt="25000"/>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8513655" y="2583998"/>
            <a:ext cx="9460068" cy="4765509"/>
          </a:xfrm>
          <a:custGeom>
            <a:avLst/>
            <a:gdLst/>
            <a:ahLst/>
            <a:cxnLst/>
            <a:rect r="r" b="b" t="t" l="l"/>
            <a:pathLst>
              <a:path h="4765509" w="9460068">
                <a:moveTo>
                  <a:pt x="0" y="0"/>
                </a:moveTo>
                <a:lnTo>
                  <a:pt x="9460068" y="0"/>
                </a:lnTo>
                <a:lnTo>
                  <a:pt x="9460068" y="4765509"/>
                </a:lnTo>
                <a:lnTo>
                  <a:pt x="0" y="4765509"/>
                </a:lnTo>
                <a:lnTo>
                  <a:pt x="0" y="0"/>
                </a:lnTo>
                <a:close/>
              </a:path>
            </a:pathLst>
          </a:custGeom>
          <a:blipFill>
            <a:blip r:embed="rId5"/>
            <a:stretch>
              <a:fillRect l="0" t="0" r="0" b="0"/>
            </a:stretch>
          </a:blipFill>
        </p:spPr>
      </p:sp>
      <p:grpSp>
        <p:nvGrpSpPr>
          <p:cNvPr name="Group 5" id="5"/>
          <p:cNvGrpSpPr/>
          <p:nvPr/>
        </p:nvGrpSpPr>
        <p:grpSpPr>
          <a:xfrm rot="0">
            <a:off x="15472786" y="7623142"/>
            <a:ext cx="2371736" cy="2371736"/>
            <a:chOff x="0" y="0"/>
            <a:chExt cx="6350000" cy="6350000"/>
          </a:xfrm>
        </p:grpSpPr>
        <p:sp>
          <p:nvSpPr>
            <p:cNvPr name="Freeform 6" id="6"/>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7" id="7"/>
          <p:cNvSpPr txBox="true"/>
          <p:nvPr/>
        </p:nvSpPr>
        <p:spPr>
          <a:xfrm rot="0">
            <a:off x="3773596" y="758571"/>
            <a:ext cx="14070926" cy="587883"/>
          </a:xfrm>
          <a:prstGeom prst="rect">
            <a:avLst/>
          </a:prstGeom>
        </p:spPr>
        <p:txBody>
          <a:bodyPr anchor="t" rtlCol="false" tIns="0" lIns="0" bIns="0" rIns="0">
            <a:spAutoFit/>
          </a:bodyPr>
          <a:lstStyle/>
          <a:p>
            <a:pPr algn="l">
              <a:lnSpc>
                <a:spcPts val="4536"/>
              </a:lnSpc>
            </a:pPr>
            <a:r>
              <a:rPr lang="en-US" b="true" sz="4200">
                <a:solidFill>
                  <a:srgbClr val="000000"/>
                </a:solidFill>
                <a:latin typeface="Canva Sans Bold"/>
                <a:ea typeface="Canva Sans Bold"/>
                <a:cs typeface="Canva Sans Bold"/>
                <a:sym typeface="Canva Sans Bold"/>
              </a:rPr>
              <a:t>Implementation of Decision Tree (Easy Mode) </a:t>
            </a:r>
          </a:p>
        </p:txBody>
      </p:sp>
      <p:sp>
        <p:nvSpPr>
          <p:cNvPr name="TextBox 8" id="8"/>
          <p:cNvSpPr txBox="true"/>
          <p:nvPr/>
        </p:nvSpPr>
        <p:spPr>
          <a:xfrm rot="0">
            <a:off x="3773596" y="1509504"/>
            <a:ext cx="9438829" cy="417195"/>
          </a:xfrm>
          <a:prstGeom prst="rect">
            <a:avLst/>
          </a:prstGeom>
        </p:spPr>
        <p:txBody>
          <a:bodyPr anchor="t" rtlCol="false" tIns="0" lIns="0" bIns="0" rIns="0">
            <a:spAutoFit/>
          </a:bodyPr>
          <a:lstStyle/>
          <a:p>
            <a:pPr algn="ctr">
              <a:lnSpc>
                <a:spcPts val="3240"/>
              </a:lnSpc>
              <a:spcBef>
                <a:spcPct val="0"/>
              </a:spcBef>
            </a:pPr>
            <a:r>
              <a:rPr lang="en-US" b="true" sz="3000">
                <a:solidFill>
                  <a:srgbClr val="000000"/>
                </a:solidFill>
                <a:latin typeface="Canva Sans Bold"/>
                <a:ea typeface="Canva Sans Bold"/>
                <a:cs typeface="Canva Sans Bold"/>
                <a:sym typeface="Canva Sans Bold"/>
              </a:rPr>
              <a:t> Integrated with Confusion Matrix Plot and Results </a:t>
            </a:r>
          </a:p>
        </p:txBody>
      </p:sp>
      <p:sp>
        <p:nvSpPr>
          <p:cNvPr name="TextBox 9" id="9"/>
          <p:cNvSpPr txBox="true"/>
          <p:nvPr/>
        </p:nvSpPr>
        <p:spPr>
          <a:xfrm rot="0">
            <a:off x="107626" y="2956977"/>
            <a:ext cx="8709125" cy="4010025"/>
          </a:xfrm>
          <a:prstGeom prst="rect">
            <a:avLst/>
          </a:prstGeom>
        </p:spPr>
        <p:txBody>
          <a:bodyPr anchor="t" rtlCol="false" tIns="0" lIns="0" bIns="0" rIns="0">
            <a:spAutoFit/>
          </a:bodyPr>
          <a:lstStyle/>
          <a:p>
            <a:pPr algn="l" marL="576179" indent="-288090" lvl="1">
              <a:lnSpc>
                <a:spcPts val="3202"/>
              </a:lnSpc>
              <a:buFont typeface="Arial"/>
              <a:buChar char="•"/>
            </a:pPr>
            <a:r>
              <a:rPr lang="en-US" sz="2668">
                <a:solidFill>
                  <a:srgbClr val="000000"/>
                </a:solidFill>
                <a:latin typeface="Canva Sans"/>
                <a:ea typeface="Canva Sans"/>
                <a:cs typeface="Canva Sans"/>
                <a:sym typeface="Canva Sans"/>
              </a:rPr>
              <a:t>R</a:t>
            </a:r>
            <a:r>
              <a:rPr lang="en-US" sz="2668">
                <a:solidFill>
                  <a:srgbClr val="000000"/>
                </a:solidFill>
                <a:latin typeface="Canva Sans"/>
                <a:ea typeface="Canva Sans"/>
                <a:cs typeface="Canva Sans"/>
                <a:sym typeface="Canva Sans"/>
              </a:rPr>
              <a:t>un confusionmatrix.py file</a:t>
            </a:r>
          </a:p>
          <a:p>
            <a:pPr algn="l">
              <a:lnSpc>
                <a:spcPts val="3202"/>
              </a:lnSpc>
            </a:pPr>
          </a:p>
          <a:p>
            <a:pPr algn="l" marL="576179" indent="-288090" lvl="1">
              <a:lnSpc>
                <a:spcPts val="3202"/>
              </a:lnSpc>
              <a:buFont typeface="Arial"/>
              <a:buChar char="•"/>
            </a:pPr>
            <a:r>
              <a:rPr lang="en-US" sz="2668">
                <a:solidFill>
                  <a:srgbClr val="000000"/>
                </a:solidFill>
                <a:latin typeface="Canva Sans"/>
                <a:ea typeface="Canva Sans"/>
                <a:cs typeface="Canva Sans"/>
                <a:sym typeface="Canva Sans"/>
              </a:rPr>
              <a:t>This script generates a confusion matrix plot using the data from the DTconfusion_matrix.txt file</a:t>
            </a:r>
          </a:p>
          <a:p>
            <a:pPr algn="l">
              <a:lnSpc>
                <a:spcPts val="3202"/>
              </a:lnSpc>
            </a:pPr>
          </a:p>
          <a:p>
            <a:pPr algn="l" marL="576179" indent="-288090" lvl="1">
              <a:lnSpc>
                <a:spcPts val="3202"/>
              </a:lnSpc>
              <a:buFont typeface="Arial"/>
              <a:buChar char="•"/>
            </a:pPr>
            <a:r>
              <a:rPr lang="en-US" sz="2668">
                <a:solidFill>
                  <a:srgbClr val="000000"/>
                </a:solidFill>
                <a:latin typeface="Canva Sans"/>
                <a:ea typeface="Canva Sans"/>
                <a:cs typeface="Canva Sans"/>
                <a:sym typeface="Canva Sans"/>
              </a:rPr>
              <a:t> The resulting matrix will be displayed as a plot and saved as a PNG image named DT_Confusion_Matrix.png</a:t>
            </a:r>
          </a:p>
          <a:p>
            <a:pPr algn="l">
              <a:lnSpc>
                <a:spcPts val="3202"/>
              </a:lnSpc>
              <a:spcBef>
                <a:spcPct val="0"/>
              </a:spcBef>
            </a:pPr>
          </a:p>
        </p:txBody>
      </p:sp>
    </p:spTree>
  </p:cSld>
  <p:clrMapOvr>
    <a:masterClrMapping/>
  </p:clrMapOvr>
  <p:transition spd="slow">
    <p:push dir="l"/>
  </p:transition>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587019" y="-214713"/>
            <a:ext cx="20201348" cy="10933979"/>
          </a:xfrm>
          <a:custGeom>
            <a:avLst/>
            <a:gdLst/>
            <a:ahLst/>
            <a:cxnLst/>
            <a:rect r="r" b="b" t="t" l="l"/>
            <a:pathLst>
              <a:path h="10933979" w="20201348">
                <a:moveTo>
                  <a:pt x="0" y="0"/>
                </a:moveTo>
                <a:lnTo>
                  <a:pt x="20201348" y="0"/>
                </a:lnTo>
                <a:lnTo>
                  <a:pt x="20201348" y="10933979"/>
                </a:lnTo>
                <a:lnTo>
                  <a:pt x="0" y="10933979"/>
                </a:lnTo>
                <a:lnTo>
                  <a:pt x="0" y="0"/>
                </a:lnTo>
                <a:close/>
              </a:path>
            </a:pathLst>
          </a:custGeom>
          <a:blipFill>
            <a:blip r:embed="rId3">
              <a:alphaModFix amt="25000"/>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9086806" y="3973830"/>
            <a:ext cx="9099355" cy="4925026"/>
          </a:xfrm>
          <a:custGeom>
            <a:avLst/>
            <a:gdLst/>
            <a:ahLst/>
            <a:cxnLst/>
            <a:rect r="r" b="b" t="t" l="l"/>
            <a:pathLst>
              <a:path h="4925026" w="9099355">
                <a:moveTo>
                  <a:pt x="0" y="0"/>
                </a:moveTo>
                <a:lnTo>
                  <a:pt x="9099355" y="0"/>
                </a:lnTo>
                <a:lnTo>
                  <a:pt x="9099355" y="4925026"/>
                </a:lnTo>
                <a:lnTo>
                  <a:pt x="0" y="4925026"/>
                </a:lnTo>
                <a:lnTo>
                  <a:pt x="0" y="0"/>
                </a:lnTo>
                <a:close/>
              </a:path>
            </a:pathLst>
          </a:custGeom>
          <a:blipFill>
            <a:blip r:embed="rId5"/>
            <a:stretch>
              <a:fillRect l="0" t="0" r="0" b="0"/>
            </a:stretch>
          </a:blipFill>
        </p:spPr>
      </p:sp>
      <p:grpSp>
        <p:nvGrpSpPr>
          <p:cNvPr name="Group 5" id="5"/>
          <p:cNvGrpSpPr/>
          <p:nvPr/>
        </p:nvGrpSpPr>
        <p:grpSpPr>
          <a:xfrm rot="0">
            <a:off x="15330030" y="0"/>
            <a:ext cx="2726203" cy="2726203"/>
            <a:chOff x="0" y="0"/>
            <a:chExt cx="6350000" cy="6350000"/>
          </a:xfrm>
        </p:grpSpPr>
        <p:sp>
          <p:nvSpPr>
            <p:cNvPr name="Freeform 6" id="6"/>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7" id="7"/>
          <p:cNvSpPr txBox="true"/>
          <p:nvPr/>
        </p:nvSpPr>
        <p:spPr>
          <a:xfrm rot="0">
            <a:off x="252804" y="2431346"/>
            <a:ext cx="8260851" cy="6431280"/>
          </a:xfrm>
          <a:prstGeom prst="rect">
            <a:avLst/>
          </a:prstGeom>
        </p:spPr>
        <p:txBody>
          <a:bodyPr anchor="t" rtlCol="false" tIns="0" lIns="0" bIns="0" rIns="0">
            <a:spAutoFit/>
          </a:bodyPr>
          <a:lstStyle/>
          <a:p>
            <a:pPr algn="l">
              <a:lnSpc>
                <a:spcPts val="3375"/>
              </a:lnSpc>
            </a:pPr>
            <a:r>
              <a:rPr lang="en-US" b="true" sz="2700">
                <a:solidFill>
                  <a:srgbClr val="000000"/>
                </a:solidFill>
                <a:latin typeface="Canva Sans Bold"/>
                <a:ea typeface="Canva Sans Bold"/>
                <a:cs typeface="Canva Sans Bold"/>
                <a:sym typeface="Canva Sans Bold"/>
              </a:rPr>
              <a:t>How RANDOMNESS_FACTOR Works</a:t>
            </a:r>
          </a:p>
          <a:p>
            <a:pPr algn="l" marL="582932" indent="-291466" lvl="1">
              <a:lnSpc>
                <a:spcPts val="3375"/>
              </a:lnSpc>
              <a:buFont typeface="Arial"/>
              <a:buChar char="•"/>
            </a:pPr>
            <a:r>
              <a:rPr lang="en-US" sz="2700">
                <a:solidFill>
                  <a:srgbClr val="000000"/>
                </a:solidFill>
                <a:latin typeface="Canva Sans"/>
                <a:ea typeface="Canva Sans"/>
                <a:cs typeface="Canva Sans"/>
                <a:sym typeface="Canva Sans"/>
              </a:rPr>
              <a:t>Value Range</a:t>
            </a:r>
          </a:p>
          <a:p>
            <a:pPr algn="l" marL="582932" indent="-291466" lvl="1">
              <a:lnSpc>
                <a:spcPts val="3375"/>
              </a:lnSpc>
              <a:buFont typeface="Arial"/>
              <a:buChar char="•"/>
            </a:pPr>
            <a:r>
              <a:rPr lang="en-US" sz="2700">
                <a:solidFill>
                  <a:srgbClr val="000000"/>
                </a:solidFill>
                <a:latin typeface="Canva Sans"/>
                <a:ea typeface="Canva Sans"/>
                <a:cs typeface="Canva Sans"/>
                <a:sym typeface="Canva Sans"/>
              </a:rPr>
              <a:t>RANDOMNESS_FACTOR is a float between 0.0 and 1.0, representing a probability.</a:t>
            </a:r>
          </a:p>
          <a:p>
            <a:pPr algn="l">
              <a:lnSpc>
                <a:spcPts val="3375"/>
              </a:lnSpc>
            </a:pPr>
          </a:p>
          <a:p>
            <a:pPr algn="l">
              <a:lnSpc>
                <a:spcPts val="3375"/>
              </a:lnSpc>
            </a:pPr>
            <a:r>
              <a:rPr lang="en-US" b="true" sz="2700">
                <a:solidFill>
                  <a:srgbClr val="000000"/>
                </a:solidFill>
                <a:latin typeface="Canva Sans Bold"/>
                <a:ea typeface="Canva Sans Bold"/>
                <a:cs typeface="Canva Sans Bold"/>
                <a:sym typeface="Canva Sans Bold"/>
              </a:rPr>
              <a:t>Condition</a:t>
            </a:r>
          </a:p>
          <a:p>
            <a:pPr algn="l" marL="582932" indent="-291466" lvl="1">
              <a:lnSpc>
                <a:spcPts val="3375"/>
              </a:lnSpc>
              <a:buFont typeface="Arial"/>
              <a:buChar char="•"/>
            </a:pPr>
            <a:r>
              <a:rPr lang="en-US" sz="2700">
                <a:solidFill>
                  <a:srgbClr val="000000"/>
                </a:solidFill>
                <a:latin typeface="Canva Sans"/>
                <a:ea typeface="Canva Sans"/>
                <a:cs typeface="Canva Sans"/>
                <a:sym typeface="Canva Sans"/>
              </a:rPr>
              <a:t>A random value (from rand() normalized by RAND_MAX) is compared against RANDOMNESS_FACTOR.</a:t>
            </a:r>
          </a:p>
          <a:p>
            <a:pPr algn="l" marL="582932" indent="-291466" lvl="1">
              <a:lnSpc>
                <a:spcPts val="3375"/>
              </a:lnSpc>
              <a:buFont typeface="Arial"/>
              <a:buChar char="•"/>
            </a:pPr>
            <a:r>
              <a:rPr lang="en-US" sz="2700">
                <a:solidFill>
                  <a:srgbClr val="000000"/>
                </a:solidFill>
                <a:latin typeface="Canva Sans"/>
                <a:ea typeface="Canva Sans"/>
                <a:cs typeface="Canva Sans"/>
                <a:sym typeface="Canva Sans"/>
              </a:rPr>
              <a:t>If random value &lt; RANDOMNESS_FACTOR: The prediction is flipped (e.g., from positive to negative or vice versa).</a:t>
            </a:r>
          </a:p>
          <a:p>
            <a:pPr algn="l" marL="582932" indent="-291466" lvl="1">
              <a:lnSpc>
                <a:spcPts val="3375"/>
              </a:lnSpc>
              <a:buFont typeface="Arial"/>
              <a:buChar char="•"/>
            </a:pPr>
            <a:r>
              <a:rPr lang="en-US" sz="2700">
                <a:solidFill>
                  <a:srgbClr val="000000"/>
                </a:solidFill>
                <a:latin typeface="Canva Sans"/>
                <a:ea typeface="Canva Sans"/>
                <a:cs typeface="Canva Sans"/>
                <a:sym typeface="Canva Sans"/>
              </a:rPr>
              <a:t>Else: The normal prediction is returned</a:t>
            </a:r>
          </a:p>
          <a:p>
            <a:pPr algn="l">
              <a:lnSpc>
                <a:spcPts val="3375"/>
              </a:lnSpc>
            </a:pPr>
          </a:p>
          <a:p>
            <a:pPr algn="l">
              <a:lnSpc>
                <a:spcPts val="3375"/>
              </a:lnSpc>
            </a:pPr>
          </a:p>
        </p:txBody>
      </p:sp>
      <p:sp>
        <p:nvSpPr>
          <p:cNvPr name="TextBox 8" id="8"/>
          <p:cNvSpPr txBox="true"/>
          <p:nvPr/>
        </p:nvSpPr>
        <p:spPr>
          <a:xfrm rot="0">
            <a:off x="3773596" y="187071"/>
            <a:ext cx="14070926" cy="1159383"/>
          </a:xfrm>
          <a:prstGeom prst="rect">
            <a:avLst/>
          </a:prstGeom>
        </p:spPr>
        <p:txBody>
          <a:bodyPr anchor="t" rtlCol="false" tIns="0" lIns="0" bIns="0" rIns="0">
            <a:spAutoFit/>
          </a:bodyPr>
          <a:lstStyle/>
          <a:p>
            <a:pPr algn="l">
              <a:lnSpc>
                <a:spcPts val="4536"/>
              </a:lnSpc>
            </a:pPr>
            <a:r>
              <a:rPr lang="en-US" sz="4200" b="true">
                <a:solidFill>
                  <a:srgbClr val="000000"/>
                </a:solidFill>
                <a:latin typeface="Canva Sans Bold"/>
                <a:ea typeface="Canva Sans Bold"/>
                <a:cs typeface="Canva Sans Bold"/>
                <a:sym typeface="Canva Sans Bold"/>
              </a:rPr>
              <a:t>Implementation of Decision Tree </a:t>
            </a:r>
          </a:p>
          <a:p>
            <a:pPr algn="l">
              <a:lnSpc>
                <a:spcPts val="4536"/>
              </a:lnSpc>
            </a:pPr>
            <a:r>
              <a:rPr lang="en-US" b="true" sz="4200">
                <a:solidFill>
                  <a:srgbClr val="000000"/>
                </a:solidFill>
                <a:latin typeface="Canva Sans Bold"/>
                <a:ea typeface="Canva Sans Bold"/>
                <a:cs typeface="Canva Sans Bold"/>
                <a:sym typeface="Canva Sans Bold"/>
              </a:rPr>
              <a:t>(Easy Mode) </a:t>
            </a:r>
          </a:p>
        </p:txBody>
      </p:sp>
      <p:sp>
        <p:nvSpPr>
          <p:cNvPr name="TextBox 9" id="9"/>
          <p:cNvSpPr txBox="true"/>
          <p:nvPr/>
        </p:nvSpPr>
        <p:spPr>
          <a:xfrm rot="0">
            <a:off x="3773596" y="1346454"/>
            <a:ext cx="9783068" cy="485775"/>
          </a:xfrm>
          <a:prstGeom prst="rect">
            <a:avLst/>
          </a:prstGeom>
        </p:spPr>
        <p:txBody>
          <a:bodyPr anchor="t" rtlCol="false" tIns="0" lIns="0" bIns="0" rIns="0">
            <a:spAutoFit/>
          </a:bodyPr>
          <a:lstStyle/>
          <a:p>
            <a:pPr algn="ctr">
              <a:lnSpc>
                <a:spcPts val="3839"/>
              </a:lnSpc>
              <a:spcBef>
                <a:spcPct val="0"/>
              </a:spcBef>
            </a:pPr>
            <a:r>
              <a:rPr lang="en-US" b="true" sz="3199">
                <a:solidFill>
                  <a:srgbClr val="000000"/>
                </a:solidFill>
                <a:latin typeface="Canva Sans Bold"/>
                <a:ea typeface="Canva Sans Bold"/>
                <a:cs typeface="Canva Sans Bold"/>
                <a:sym typeface="Canva Sans Bold"/>
              </a:rPr>
              <a:t>Features Enhancements: Predictive Randomness</a:t>
            </a:r>
            <a:r>
              <a:rPr lang="en-US" b="true" sz="3199">
                <a:solidFill>
                  <a:srgbClr val="000000"/>
                </a:solidFill>
                <a:latin typeface="Canva Sans Bold"/>
                <a:ea typeface="Canva Sans Bold"/>
                <a:cs typeface="Canva Sans Bold"/>
                <a:sym typeface="Canva Sans Bold"/>
              </a:rPr>
              <a:t> </a:t>
            </a:r>
          </a:p>
        </p:txBody>
      </p:sp>
      <p:sp>
        <p:nvSpPr>
          <p:cNvPr name="TextBox 10" id="10"/>
          <p:cNvSpPr txBox="true"/>
          <p:nvPr/>
        </p:nvSpPr>
        <p:spPr>
          <a:xfrm rot="0">
            <a:off x="10055593" y="3326130"/>
            <a:ext cx="6689675" cy="419100"/>
          </a:xfrm>
          <a:prstGeom prst="rect">
            <a:avLst/>
          </a:prstGeom>
        </p:spPr>
        <p:txBody>
          <a:bodyPr anchor="t" rtlCol="false" tIns="0" lIns="0" bIns="0" rIns="0">
            <a:spAutoFit/>
          </a:bodyPr>
          <a:lstStyle/>
          <a:p>
            <a:pPr algn="ctr">
              <a:lnSpc>
                <a:spcPts val="3360"/>
              </a:lnSpc>
              <a:spcBef>
                <a:spcPct val="0"/>
              </a:spcBef>
            </a:pPr>
            <a:r>
              <a:rPr lang="en-US" b="true" sz="2800">
                <a:solidFill>
                  <a:srgbClr val="000000"/>
                </a:solidFill>
                <a:latin typeface="Canva Sans Bold"/>
                <a:ea typeface="Canva Sans Bold"/>
                <a:cs typeface="Canva Sans Bold"/>
                <a:sym typeface="Canva Sans Bold"/>
              </a:rPr>
              <a:t>Flowchart for Predictive Randomness</a:t>
            </a:r>
            <a:r>
              <a:rPr lang="en-US" b="true" sz="2800">
                <a:solidFill>
                  <a:srgbClr val="000000"/>
                </a:solidFill>
                <a:latin typeface="Canva Sans Bold"/>
                <a:ea typeface="Canva Sans Bold"/>
                <a:cs typeface="Canva Sans Bold"/>
                <a:sym typeface="Canva Sans Bold"/>
              </a:rPr>
              <a:t>  </a:t>
            </a:r>
          </a:p>
        </p:txBody>
      </p:sp>
      <p:sp>
        <p:nvSpPr>
          <p:cNvPr name="TextBox 11" id="11"/>
          <p:cNvSpPr txBox="true"/>
          <p:nvPr/>
        </p:nvSpPr>
        <p:spPr>
          <a:xfrm rot="0">
            <a:off x="329089" y="8282940"/>
            <a:ext cx="17515433" cy="1893570"/>
          </a:xfrm>
          <a:prstGeom prst="rect">
            <a:avLst/>
          </a:prstGeom>
        </p:spPr>
        <p:txBody>
          <a:bodyPr anchor="t" rtlCol="false" tIns="0" lIns="0" bIns="0" rIns="0">
            <a:spAutoFit/>
          </a:bodyPr>
          <a:lstStyle/>
          <a:p>
            <a:pPr algn="l" marL="582932" indent="-291466" lvl="1">
              <a:lnSpc>
                <a:spcPts val="3780"/>
              </a:lnSpc>
              <a:buFont typeface="Arial"/>
              <a:buChar char="•"/>
            </a:pPr>
            <a:r>
              <a:rPr lang="en-US" sz="2700">
                <a:solidFill>
                  <a:srgbClr val="000000"/>
                </a:solidFill>
                <a:latin typeface="Canva Sans"/>
                <a:ea typeface="Canva Sans"/>
                <a:cs typeface="Canva Sans"/>
                <a:sym typeface="Canva Sans"/>
              </a:rPr>
              <a:t>Normally, our model would pick the ‘best’ move</a:t>
            </a:r>
          </a:p>
          <a:p>
            <a:pPr algn="l" marL="582932" indent="-291466" lvl="1">
              <a:lnSpc>
                <a:spcPts val="3780"/>
              </a:lnSpc>
              <a:buFont typeface="Arial"/>
              <a:buChar char="•"/>
            </a:pPr>
            <a:r>
              <a:rPr lang="en-US" sz="2700">
                <a:solidFill>
                  <a:srgbClr val="000000"/>
                </a:solidFill>
                <a:latin typeface="Canva Sans"/>
                <a:ea typeface="Canva Sans"/>
                <a:cs typeface="Canva Sans"/>
                <a:sym typeface="Canva Sans"/>
              </a:rPr>
              <a:t>For example, if with a 20% randomness factor</a:t>
            </a:r>
          </a:p>
          <a:p>
            <a:pPr algn="l" marL="1165863" indent="-388621" lvl="2">
              <a:lnSpc>
                <a:spcPts val="3780"/>
              </a:lnSpc>
              <a:buFont typeface="Arial"/>
              <a:buChar char="⚬"/>
            </a:pPr>
            <a:r>
              <a:rPr lang="en-US" sz="2700">
                <a:solidFill>
                  <a:srgbClr val="000000"/>
                </a:solidFill>
                <a:latin typeface="Canva Sans"/>
                <a:ea typeface="Canva Sans"/>
                <a:cs typeface="Canva Sans"/>
                <a:sym typeface="Canva Sans"/>
              </a:rPr>
              <a:t>Occasionally choose a less obvious or even suboptimal move to surprise the player </a:t>
            </a:r>
          </a:p>
          <a:p>
            <a:pPr algn="l" marL="1165863" indent="-388621" lvl="2">
              <a:lnSpc>
                <a:spcPts val="3780"/>
              </a:lnSpc>
              <a:buFont typeface="Arial"/>
              <a:buChar char="⚬"/>
            </a:pPr>
            <a:r>
              <a:rPr lang="en-US" sz="2700">
                <a:solidFill>
                  <a:srgbClr val="000000"/>
                </a:solidFill>
                <a:latin typeface="Canva Sans"/>
                <a:ea typeface="Canva Sans"/>
                <a:cs typeface="Canva Sans"/>
                <a:sym typeface="Canva Sans"/>
              </a:rPr>
              <a:t>Makes the predictions less rigid and more human-like &amp; make gameplay more interesting &amp; dynamic</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grpSp>
        <p:nvGrpSpPr>
          <p:cNvPr name="Group 4" id="4"/>
          <p:cNvGrpSpPr/>
          <p:nvPr/>
        </p:nvGrpSpPr>
        <p:grpSpPr>
          <a:xfrm rot="0">
            <a:off x="14996160" y="0"/>
            <a:ext cx="3291840" cy="3291840"/>
            <a:chOff x="0" y="0"/>
            <a:chExt cx="6350000" cy="6350000"/>
          </a:xfrm>
        </p:grpSpPr>
        <p:sp>
          <p:nvSpPr>
            <p:cNvPr name="Freeform 5" id="5"/>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5"/>
              <a:stretch>
                <a:fillRect l="-38888" t="0" r="-38888" b="0"/>
              </a:stretch>
            </a:blipFill>
          </p:spPr>
        </p:sp>
      </p:grpSp>
      <p:sp>
        <p:nvSpPr>
          <p:cNvPr name="TextBox 6" id="6"/>
          <p:cNvSpPr txBox="true"/>
          <p:nvPr/>
        </p:nvSpPr>
        <p:spPr>
          <a:xfrm rot="0">
            <a:off x="3915264" y="975623"/>
            <a:ext cx="12370350" cy="716280"/>
          </a:xfrm>
          <a:prstGeom prst="rect">
            <a:avLst/>
          </a:prstGeom>
        </p:spPr>
        <p:txBody>
          <a:bodyPr anchor="t" rtlCol="false" tIns="0" lIns="0" bIns="0" rIns="0">
            <a:spAutoFit/>
          </a:bodyPr>
          <a:lstStyle/>
          <a:p>
            <a:pPr algn="ctr">
              <a:lnSpc>
                <a:spcPts val="4860"/>
              </a:lnSpc>
            </a:pPr>
            <a:r>
              <a:rPr lang="en-US" b="true" sz="4500" i="true">
                <a:solidFill>
                  <a:srgbClr val="003865"/>
                </a:solidFill>
                <a:latin typeface="Arial Bold Italics"/>
                <a:ea typeface="Arial Bold Italics"/>
                <a:cs typeface="Arial Bold Italics"/>
                <a:sym typeface="Arial Bold Italics"/>
              </a:rPr>
              <a:t>Individual Contributions Time</a:t>
            </a:r>
          </a:p>
        </p:txBody>
      </p:sp>
    </p:spTree>
  </p:cSld>
  <p:clrMapOvr>
    <a:masterClrMapping/>
  </p:clrMapOvr>
  <p:transition spd="slow">
    <p:push dir="l"/>
  </p:transition>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587019" y="-214713"/>
            <a:ext cx="20201348" cy="10933979"/>
          </a:xfrm>
          <a:custGeom>
            <a:avLst/>
            <a:gdLst/>
            <a:ahLst/>
            <a:cxnLst/>
            <a:rect r="r" b="b" t="t" l="l"/>
            <a:pathLst>
              <a:path h="10933979" w="20201348">
                <a:moveTo>
                  <a:pt x="0" y="0"/>
                </a:moveTo>
                <a:lnTo>
                  <a:pt x="20201348" y="0"/>
                </a:lnTo>
                <a:lnTo>
                  <a:pt x="20201348" y="10933979"/>
                </a:lnTo>
                <a:lnTo>
                  <a:pt x="0" y="10933979"/>
                </a:lnTo>
                <a:lnTo>
                  <a:pt x="0" y="0"/>
                </a:lnTo>
                <a:close/>
              </a:path>
            </a:pathLst>
          </a:custGeom>
          <a:blipFill>
            <a:blip r:embed="rId3">
              <a:alphaModFix amt="25000"/>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12701167" y="3387350"/>
            <a:ext cx="5143356" cy="6554252"/>
          </a:xfrm>
          <a:custGeom>
            <a:avLst/>
            <a:gdLst/>
            <a:ahLst/>
            <a:cxnLst/>
            <a:rect r="r" b="b" t="t" l="l"/>
            <a:pathLst>
              <a:path h="6554252" w="5143356">
                <a:moveTo>
                  <a:pt x="0" y="0"/>
                </a:moveTo>
                <a:lnTo>
                  <a:pt x="5143356" y="0"/>
                </a:lnTo>
                <a:lnTo>
                  <a:pt x="5143356" y="6554252"/>
                </a:lnTo>
                <a:lnTo>
                  <a:pt x="0" y="6554252"/>
                </a:lnTo>
                <a:lnTo>
                  <a:pt x="0" y="0"/>
                </a:lnTo>
                <a:close/>
              </a:path>
            </a:pathLst>
          </a:custGeom>
          <a:blipFill>
            <a:blip r:embed="rId5"/>
            <a:stretch>
              <a:fillRect l="0" t="0" r="0" b="0"/>
            </a:stretch>
          </a:blipFill>
        </p:spPr>
      </p:sp>
      <p:sp>
        <p:nvSpPr>
          <p:cNvPr name="TextBox 5" id="5"/>
          <p:cNvSpPr txBox="true"/>
          <p:nvPr/>
        </p:nvSpPr>
        <p:spPr>
          <a:xfrm rot="0">
            <a:off x="197314" y="2704048"/>
            <a:ext cx="12153322" cy="6743700"/>
          </a:xfrm>
          <a:prstGeom prst="rect">
            <a:avLst/>
          </a:prstGeom>
        </p:spPr>
        <p:txBody>
          <a:bodyPr anchor="t" rtlCol="false" tIns="0" lIns="0" bIns="0" rIns="0">
            <a:spAutoFit/>
          </a:bodyPr>
          <a:lstStyle/>
          <a:p>
            <a:pPr algn="l">
              <a:lnSpc>
                <a:spcPts val="3600"/>
              </a:lnSpc>
              <a:spcBef>
                <a:spcPct val="0"/>
              </a:spcBef>
            </a:pPr>
            <a:r>
              <a:rPr lang="en-US" b="true" sz="3000">
                <a:solidFill>
                  <a:srgbClr val="000000"/>
                </a:solidFill>
                <a:latin typeface="Canva Sans Bold"/>
                <a:ea typeface="Canva Sans Bold"/>
                <a:cs typeface="Canva Sans Bold"/>
                <a:sym typeface="Canva Sans Bold"/>
              </a:rPr>
              <a:t>Function free_tree() purpose </a:t>
            </a:r>
          </a:p>
          <a:p>
            <a:pPr algn="l" marL="582932" indent="-291466" lvl="1">
              <a:lnSpc>
                <a:spcPts val="3240"/>
              </a:lnSpc>
              <a:buFont typeface="Arial"/>
              <a:buChar char="•"/>
            </a:pPr>
            <a:r>
              <a:rPr lang="en-US" sz="2700">
                <a:solidFill>
                  <a:srgbClr val="000000"/>
                </a:solidFill>
                <a:latin typeface="Canva Sans"/>
                <a:ea typeface="Canva Sans"/>
                <a:cs typeface="Canva Sans"/>
                <a:sym typeface="Canva Sans"/>
              </a:rPr>
              <a:t>G</a:t>
            </a:r>
            <a:r>
              <a:rPr lang="en-US" sz="2700">
                <a:solidFill>
                  <a:srgbClr val="000000"/>
                </a:solidFill>
                <a:latin typeface="Canva Sans"/>
                <a:ea typeface="Canva Sans"/>
                <a:cs typeface="Canva Sans"/>
                <a:sym typeface="Canva Sans"/>
              </a:rPr>
              <a:t>o through the entire decision tree and free up memory systematically ensuring that no parts of the tree are left using up valuable resources</a:t>
            </a:r>
          </a:p>
          <a:p>
            <a:pPr algn="l">
              <a:lnSpc>
                <a:spcPts val="3600"/>
              </a:lnSpc>
            </a:pPr>
          </a:p>
          <a:p>
            <a:pPr algn="l">
              <a:lnSpc>
                <a:spcPts val="3600"/>
              </a:lnSpc>
              <a:spcBef>
                <a:spcPct val="0"/>
              </a:spcBef>
            </a:pPr>
            <a:r>
              <a:rPr lang="en-US" b="true" sz="3000">
                <a:solidFill>
                  <a:srgbClr val="000000"/>
                </a:solidFill>
                <a:latin typeface="Canva Sans Bold"/>
                <a:ea typeface="Canva Sans Bold"/>
                <a:cs typeface="Canva Sans Bold"/>
                <a:sym typeface="Canva Sans Bold"/>
              </a:rPr>
              <a:t>How Memory Deallocation Works</a:t>
            </a:r>
          </a:p>
          <a:p>
            <a:pPr algn="l" marL="582932" indent="-291466" lvl="1">
              <a:lnSpc>
                <a:spcPts val="3240"/>
              </a:lnSpc>
              <a:buFont typeface="Arial"/>
              <a:buChar char="•"/>
            </a:pPr>
            <a:r>
              <a:rPr lang="en-US" sz="2700">
                <a:solidFill>
                  <a:srgbClr val="000000"/>
                </a:solidFill>
                <a:latin typeface="Canva Sans"/>
                <a:ea typeface="Canva Sans"/>
                <a:cs typeface="Canva Sans"/>
                <a:sym typeface="Canva Sans"/>
              </a:rPr>
              <a:t>Check for NULL Node</a:t>
            </a:r>
          </a:p>
          <a:p>
            <a:pPr algn="l" marL="1165863" indent="-388621" lvl="2">
              <a:lnSpc>
                <a:spcPts val="3240"/>
              </a:lnSpc>
              <a:spcBef>
                <a:spcPct val="0"/>
              </a:spcBef>
              <a:buFont typeface="Arial"/>
              <a:buChar char="⚬"/>
            </a:pPr>
            <a:r>
              <a:rPr lang="en-US" sz="2700">
                <a:solidFill>
                  <a:srgbClr val="000000"/>
                </a:solidFill>
                <a:latin typeface="Canva Sans"/>
                <a:ea typeface="Canva Sans"/>
                <a:cs typeface="Canva Sans"/>
                <a:sym typeface="Canva Sans"/>
              </a:rPr>
              <a:t>if a given node is NULL, meaning there is no memory to free. If it is, the function simply returns</a:t>
            </a:r>
          </a:p>
          <a:p>
            <a:pPr algn="l">
              <a:lnSpc>
                <a:spcPts val="3240"/>
              </a:lnSpc>
              <a:spcBef>
                <a:spcPct val="0"/>
              </a:spcBef>
            </a:pPr>
          </a:p>
          <a:p>
            <a:pPr algn="l">
              <a:lnSpc>
                <a:spcPts val="3600"/>
              </a:lnSpc>
              <a:spcBef>
                <a:spcPct val="0"/>
              </a:spcBef>
            </a:pPr>
            <a:r>
              <a:rPr lang="en-US" b="true" sz="3000">
                <a:solidFill>
                  <a:srgbClr val="000000"/>
                </a:solidFill>
                <a:latin typeface="Canva Sans Bold"/>
                <a:ea typeface="Canva Sans Bold"/>
                <a:cs typeface="Canva Sans Bold"/>
                <a:sym typeface="Canva Sans Bold"/>
              </a:rPr>
              <a:t>Recursive Deallocation</a:t>
            </a:r>
          </a:p>
          <a:p>
            <a:pPr algn="l" marL="582932" indent="-291466" lvl="1">
              <a:lnSpc>
                <a:spcPts val="3240"/>
              </a:lnSpc>
              <a:buFont typeface="Arial"/>
              <a:buChar char="•"/>
            </a:pPr>
            <a:r>
              <a:rPr lang="en-US" sz="2700">
                <a:solidFill>
                  <a:srgbClr val="000000"/>
                </a:solidFill>
                <a:latin typeface="Canva Sans"/>
                <a:ea typeface="Canva Sans"/>
                <a:cs typeface="Canva Sans"/>
                <a:sym typeface="Canva Sans"/>
              </a:rPr>
              <a:t>It then recursively calls itself to free the memory for the left and right parts of the tree</a:t>
            </a:r>
          </a:p>
          <a:p>
            <a:pPr algn="l" marL="582932" indent="-291466" lvl="1">
              <a:lnSpc>
                <a:spcPts val="3240"/>
              </a:lnSpc>
              <a:buFont typeface="Arial"/>
              <a:buChar char="•"/>
            </a:pPr>
            <a:r>
              <a:rPr lang="en-US" sz="2700">
                <a:solidFill>
                  <a:srgbClr val="000000"/>
                </a:solidFill>
                <a:latin typeface="Canva Sans"/>
                <a:ea typeface="Canva Sans"/>
                <a:cs typeface="Canva Sans"/>
                <a:sym typeface="Canva Sans"/>
              </a:rPr>
              <a:t>This ensures that every branch of the tree is deallocated</a:t>
            </a:r>
          </a:p>
          <a:p>
            <a:pPr algn="l" marL="582932" indent="-291466" lvl="1">
              <a:lnSpc>
                <a:spcPts val="3240"/>
              </a:lnSpc>
              <a:spcBef>
                <a:spcPct val="0"/>
              </a:spcBef>
              <a:buFont typeface="Arial"/>
              <a:buChar char="•"/>
            </a:pPr>
            <a:r>
              <a:rPr lang="en-US" sz="2700">
                <a:solidFill>
                  <a:srgbClr val="000000"/>
                </a:solidFill>
                <a:latin typeface="Canva Sans"/>
                <a:ea typeface="Canva Sans"/>
                <a:cs typeface="Canva Sans"/>
                <a:sym typeface="Canva Sans"/>
              </a:rPr>
              <a:t>Once the left and right subtrees are dealt with, the function frees the current node itself ensuring no part of the tree is left in memory.</a:t>
            </a:r>
          </a:p>
        </p:txBody>
      </p:sp>
      <p:grpSp>
        <p:nvGrpSpPr>
          <p:cNvPr name="Group 6" id="6"/>
          <p:cNvGrpSpPr/>
          <p:nvPr/>
        </p:nvGrpSpPr>
        <p:grpSpPr>
          <a:xfrm rot="0">
            <a:off x="15715264" y="0"/>
            <a:ext cx="2288776" cy="2288776"/>
            <a:chOff x="0" y="0"/>
            <a:chExt cx="6350000" cy="6350000"/>
          </a:xfrm>
        </p:grpSpPr>
        <p:sp>
          <p:nvSpPr>
            <p:cNvPr name="Freeform 7" id="7"/>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8" id="8"/>
          <p:cNvSpPr txBox="true"/>
          <p:nvPr/>
        </p:nvSpPr>
        <p:spPr>
          <a:xfrm rot="0">
            <a:off x="3773596" y="758571"/>
            <a:ext cx="14070926" cy="587883"/>
          </a:xfrm>
          <a:prstGeom prst="rect">
            <a:avLst/>
          </a:prstGeom>
        </p:spPr>
        <p:txBody>
          <a:bodyPr anchor="t" rtlCol="false" tIns="0" lIns="0" bIns="0" rIns="0">
            <a:spAutoFit/>
          </a:bodyPr>
          <a:lstStyle/>
          <a:p>
            <a:pPr algn="l">
              <a:lnSpc>
                <a:spcPts val="4536"/>
              </a:lnSpc>
            </a:pPr>
            <a:r>
              <a:rPr lang="en-US" b="true" sz="4200">
                <a:solidFill>
                  <a:srgbClr val="000000"/>
                </a:solidFill>
                <a:latin typeface="Canva Sans Bold"/>
                <a:ea typeface="Canva Sans Bold"/>
                <a:cs typeface="Canva Sans Bold"/>
                <a:sym typeface="Canva Sans Bold"/>
              </a:rPr>
              <a:t>Implementation of Decision Tree (Easy Mode) </a:t>
            </a:r>
          </a:p>
        </p:txBody>
      </p:sp>
      <p:sp>
        <p:nvSpPr>
          <p:cNvPr name="TextBox 9" id="9"/>
          <p:cNvSpPr txBox="true"/>
          <p:nvPr/>
        </p:nvSpPr>
        <p:spPr>
          <a:xfrm rot="0">
            <a:off x="3773596" y="1482350"/>
            <a:ext cx="9248477" cy="457200"/>
          </a:xfrm>
          <a:prstGeom prst="rect">
            <a:avLst/>
          </a:prstGeom>
        </p:spPr>
        <p:txBody>
          <a:bodyPr anchor="t" rtlCol="false" tIns="0" lIns="0" bIns="0" rIns="0">
            <a:spAutoFit/>
          </a:bodyPr>
          <a:lstStyle/>
          <a:p>
            <a:pPr algn="ctr">
              <a:lnSpc>
                <a:spcPts val="3600"/>
              </a:lnSpc>
              <a:spcBef>
                <a:spcPct val="0"/>
              </a:spcBef>
            </a:pPr>
            <a:r>
              <a:rPr lang="en-US" b="true" sz="3000">
                <a:solidFill>
                  <a:srgbClr val="000000"/>
                </a:solidFill>
                <a:latin typeface="Canva Sans Bold"/>
                <a:ea typeface="Canva Sans Bold"/>
                <a:cs typeface="Canva Sans Bold"/>
                <a:sym typeface="Canva Sans Bold"/>
              </a:rPr>
              <a:t>Features Enhancements: Memory Free Allocation </a:t>
            </a:r>
          </a:p>
        </p:txBody>
      </p:sp>
      <p:sp>
        <p:nvSpPr>
          <p:cNvPr name="TextBox 10" id="10"/>
          <p:cNvSpPr txBox="true"/>
          <p:nvPr/>
        </p:nvSpPr>
        <p:spPr>
          <a:xfrm rot="0">
            <a:off x="12880628" y="2704048"/>
            <a:ext cx="4378672" cy="457200"/>
          </a:xfrm>
          <a:prstGeom prst="rect">
            <a:avLst/>
          </a:prstGeom>
        </p:spPr>
        <p:txBody>
          <a:bodyPr anchor="t" rtlCol="false" tIns="0" lIns="0" bIns="0" rIns="0">
            <a:spAutoFit/>
          </a:bodyPr>
          <a:lstStyle/>
          <a:p>
            <a:pPr algn="ctr">
              <a:lnSpc>
                <a:spcPts val="3600"/>
              </a:lnSpc>
              <a:spcBef>
                <a:spcPct val="0"/>
              </a:spcBef>
            </a:pPr>
            <a:r>
              <a:rPr lang="en-US" b="true" sz="3000">
                <a:solidFill>
                  <a:srgbClr val="000000"/>
                </a:solidFill>
                <a:latin typeface="Canva Sans Bold"/>
                <a:ea typeface="Canva Sans Bold"/>
                <a:cs typeface="Canva Sans Bold"/>
                <a:sym typeface="Canva Sans Bold"/>
              </a:rPr>
              <a:t>Flowchart for free_tree</a:t>
            </a:r>
            <a:r>
              <a:rPr lang="en-US" b="true" sz="3000">
                <a:solidFill>
                  <a:srgbClr val="000000"/>
                </a:solidFill>
                <a:latin typeface="Canva Sans Bold"/>
                <a:ea typeface="Canva Sans Bold"/>
                <a:cs typeface="Canva Sans Bold"/>
                <a:sym typeface="Canva Sans Bold"/>
              </a:rPr>
              <a:t> </a:t>
            </a:r>
          </a:p>
        </p:txBody>
      </p:sp>
    </p:spTree>
  </p:cSld>
  <p:clrMapOvr>
    <a:masterClrMapping/>
  </p:clrMapOvr>
  <p:transition spd="slow">
    <p:push dir="l"/>
  </p:transition>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587019" y="-214713"/>
            <a:ext cx="20201348" cy="10933979"/>
          </a:xfrm>
          <a:custGeom>
            <a:avLst/>
            <a:gdLst/>
            <a:ahLst/>
            <a:cxnLst/>
            <a:rect r="r" b="b" t="t" l="l"/>
            <a:pathLst>
              <a:path h="10933979" w="20201348">
                <a:moveTo>
                  <a:pt x="0" y="0"/>
                </a:moveTo>
                <a:lnTo>
                  <a:pt x="20201348" y="0"/>
                </a:lnTo>
                <a:lnTo>
                  <a:pt x="20201348" y="10933979"/>
                </a:lnTo>
                <a:lnTo>
                  <a:pt x="0" y="10933979"/>
                </a:lnTo>
                <a:lnTo>
                  <a:pt x="0" y="0"/>
                </a:lnTo>
                <a:close/>
              </a:path>
            </a:pathLst>
          </a:custGeom>
          <a:blipFill>
            <a:blip r:embed="rId3">
              <a:alphaModFix amt="25000"/>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11688620" y="2758666"/>
            <a:ext cx="5946315" cy="2142541"/>
          </a:xfrm>
          <a:custGeom>
            <a:avLst/>
            <a:gdLst/>
            <a:ahLst/>
            <a:cxnLst/>
            <a:rect r="r" b="b" t="t" l="l"/>
            <a:pathLst>
              <a:path h="2142541" w="5946315">
                <a:moveTo>
                  <a:pt x="0" y="0"/>
                </a:moveTo>
                <a:lnTo>
                  <a:pt x="5946315" y="0"/>
                </a:lnTo>
                <a:lnTo>
                  <a:pt x="5946315" y="2142541"/>
                </a:lnTo>
                <a:lnTo>
                  <a:pt x="0" y="2142541"/>
                </a:lnTo>
                <a:lnTo>
                  <a:pt x="0" y="0"/>
                </a:lnTo>
                <a:close/>
              </a:path>
            </a:pathLst>
          </a:custGeom>
          <a:blipFill>
            <a:blip r:embed="rId5"/>
            <a:stretch>
              <a:fillRect l="0" t="0" r="-67272" b="-323"/>
            </a:stretch>
          </a:blipFill>
        </p:spPr>
      </p:sp>
      <p:sp>
        <p:nvSpPr>
          <p:cNvPr name="Freeform 5" id="5"/>
          <p:cNvSpPr/>
          <p:nvPr/>
        </p:nvSpPr>
        <p:spPr>
          <a:xfrm flipH="false" flipV="false" rot="0">
            <a:off x="11688620" y="5419130"/>
            <a:ext cx="5946315" cy="4159997"/>
          </a:xfrm>
          <a:custGeom>
            <a:avLst/>
            <a:gdLst/>
            <a:ahLst/>
            <a:cxnLst/>
            <a:rect r="r" b="b" t="t" l="l"/>
            <a:pathLst>
              <a:path h="4159997" w="5946315">
                <a:moveTo>
                  <a:pt x="0" y="0"/>
                </a:moveTo>
                <a:lnTo>
                  <a:pt x="5946315" y="0"/>
                </a:lnTo>
                <a:lnTo>
                  <a:pt x="5946315" y="4159997"/>
                </a:lnTo>
                <a:lnTo>
                  <a:pt x="0" y="4159997"/>
                </a:lnTo>
                <a:lnTo>
                  <a:pt x="0" y="0"/>
                </a:lnTo>
                <a:close/>
              </a:path>
            </a:pathLst>
          </a:custGeom>
          <a:blipFill>
            <a:blip r:embed="rId6"/>
            <a:stretch>
              <a:fillRect l="-34536" t="0" r="0" b="0"/>
            </a:stretch>
          </a:blipFill>
        </p:spPr>
      </p:sp>
      <p:grpSp>
        <p:nvGrpSpPr>
          <p:cNvPr name="Group 6" id="6"/>
          <p:cNvGrpSpPr/>
          <p:nvPr/>
        </p:nvGrpSpPr>
        <p:grpSpPr>
          <a:xfrm rot="0">
            <a:off x="14983714" y="0"/>
            <a:ext cx="2522566" cy="2522566"/>
            <a:chOff x="0" y="0"/>
            <a:chExt cx="6350000" cy="6350000"/>
          </a:xfrm>
        </p:grpSpPr>
        <p:sp>
          <p:nvSpPr>
            <p:cNvPr name="Freeform 7" id="7"/>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7"/>
              <a:stretch>
                <a:fillRect l="-38888" t="0" r="-38888" b="0"/>
              </a:stretch>
            </a:blipFill>
          </p:spPr>
        </p:sp>
      </p:grpSp>
      <p:sp>
        <p:nvSpPr>
          <p:cNvPr name="TextBox 8" id="8"/>
          <p:cNvSpPr txBox="true"/>
          <p:nvPr/>
        </p:nvSpPr>
        <p:spPr>
          <a:xfrm rot="0">
            <a:off x="652009" y="2762596"/>
            <a:ext cx="10586492" cy="6206490"/>
          </a:xfrm>
          <a:prstGeom prst="rect">
            <a:avLst/>
          </a:prstGeom>
        </p:spPr>
        <p:txBody>
          <a:bodyPr anchor="t" rtlCol="false" tIns="0" lIns="0" bIns="0" rIns="0">
            <a:spAutoFit/>
          </a:bodyPr>
          <a:lstStyle/>
          <a:p>
            <a:pPr algn="l">
              <a:lnSpc>
                <a:spcPts val="4500"/>
              </a:lnSpc>
            </a:pPr>
            <a:r>
              <a:rPr lang="en-US" b="true" sz="3000">
                <a:solidFill>
                  <a:srgbClr val="000000"/>
                </a:solidFill>
                <a:latin typeface="Canva Sans Bold"/>
                <a:ea typeface="Canva Sans Bold"/>
                <a:cs typeface="Canva Sans Bold"/>
                <a:sym typeface="Canva Sans Bold"/>
              </a:rPr>
              <a:t>Why This Is Important？</a:t>
            </a:r>
          </a:p>
          <a:p>
            <a:pPr algn="l" marL="582932" indent="-291466" lvl="1">
              <a:lnSpc>
                <a:spcPts val="4050"/>
              </a:lnSpc>
              <a:buFont typeface="Arial"/>
              <a:buChar char="•"/>
            </a:pPr>
            <a:r>
              <a:rPr lang="en-US" b="true" sz="2700">
                <a:solidFill>
                  <a:srgbClr val="000000"/>
                </a:solidFill>
                <a:latin typeface="Canva Sans Bold"/>
                <a:ea typeface="Canva Sans Bold"/>
                <a:cs typeface="Canva Sans Bold"/>
                <a:sym typeface="Canva Sans Bold"/>
              </a:rPr>
              <a:t>Prevents Memory Buildup</a:t>
            </a:r>
          </a:p>
          <a:p>
            <a:pPr algn="l" marL="1165863" indent="-388621" lvl="2">
              <a:lnSpc>
                <a:spcPts val="4050"/>
              </a:lnSpc>
              <a:buFont typeface="Arial"/>
              <a:buChar char="⚬"/>
            </a:pPr>
            <a:r>
              <a:rPr lang="en-US" sz="2700">
                <a:solidFill>
                  <a:srgbClr val="000000"/>
                </a:solidFill>
                <a:latin typeface="Canva Sans"/>
                <a:ea typeface="Canva Sans"/>
                <a:cs typeface="Canva Sans"/>
                <a:sym typeface="Canva Sans"/>
              </a:rPr>
              <a:t>When we train our decision tree multiple times—maybe with different datasets or during parameter tuning—memory can build up if not properly cleared</a:t>
            </a:r>
          </a:p>
          <a:p>
            <a:pPr algn="l" marL="1165863" indent="-388621" lvl="2">
              <a:lnSpc>
                <a:spcPts val="4050"/>
              </a:lnSpc>
              <a:buFont typeface="Arial"/>
              <a:buChar char="⚬"/>
            </a:pPr>
            <a:r>
              <a:rPr lang="en-US" sz="2700">
                <a:solidFill>
                  <a:srgbClr val="000000"/>
                </a:solidFill>
                <a:latin typeface="Canva Sans"/>
                <a:ea typeface="Canva Sans"/>
                <a:cs typeface="Canva Sans"/>
                <a:sym typeface="Canva Sans"/>
              </a:rPr>
              <a:t>This function ensures that all old memory is efficiently cleared before new memory is used</a:t>
            </a:r>
          </a:p>
          <a:p>
            <a:pPr algn="l">
              <a:lnSpc>
                <a:spcPts val="4050"/>
              </a:lnSpc>
            </a:pPr>
          </a:p>
          <a:p>
            <a:pPr algn="l" marL="582932" indent="-291466" lvl="1">
              <a:lnSpc>
                <a:spcPts val="4050"/>
              </a:lnSpc>
              <a:buFont typeface="Arial"/>
              <a:buChar char="•"/>
            </a:pPr>
            <a:r>
              <a:rPr lang="en-US" b="true" sz="2700">
                <a:solidFill>
                  <a:srgbClr val="000000"/>
                </a:solidFill>
                <a:latin typeface="Canva Sans Bold"/>
                <a:ea typeface="Canva Sans Bold"/>
                <a:cs typeface="Canva Sans Bold"/>
                <a:sym typeface="Canva Sans Bold"/>
              </a:rPr>
              <a:t>Ensures Robustness</a:t>
            </a:r>
          </a:p>
          <a:p>
            <a:pPr algn="l" marL="1165863" indent="-388621" lvl="2">
              <a:lnSpc>
                <a:spcPts val="4050"/>
              </a:lnSpc>
              <a:buFont typeface="Arial"/>
              <a:buChar char="⚬"/>
            </a:pPr>
            <a:r>
              <a:rPr lang="en-US" sz="2700">
                <a:solidFill>
                  <a:srgbClr val="000000"/>
                </a:solidFill>
                <a:latin typeface="Canva Sans"/>
                <a:ea typeface="Canva Sans"/>
                <a:cs typeface="Canva Sans"/>
                <a:sym typeface="Canva Sans"/>
              </a:rPr>
              <a:t>By cleaning up after each training session, the model becomes more robust and ready for new training cycles without slowing down or running into memory issues</a:t>
            </a:r>
          </a:p>
        </p:txBody>
      </p:sp>
      <p:sp>
        <p:nvSpPr>
          <p:cNvPr name="TextBox 9" id="9"/>
          <p:cNvSpPr txBox="true"/>
          <p:nvPr/>
        </p:nvSpPr>
        <p:spPr>
          <a:xfrm rot="0">
            <a:off x="3840480" y="402323"/>
            <a:ext cx="14070926" cy="1159383"/>
          </a:xfrm>
          <a:prstGeom prst="rect">
            <a:avLst/>
          </a:prstGeom>
        </p:spPr>
        <p:txBody>
          <a:bodyPr anchor="t" rtlCol="false" tIns="0" lIns="0" bIns="0" rIns="0">
            <a:spAutoFit/>
          </a:bodyPr>
          <a:lstStyle/>
          <a:p>
            <a:pPr algn="l">
              <a:lnSpc>
                <a:spcPts val="4536"/>
              </a:lnSpc>
            </a:pPr>
            <a:r>
              <a:rPr lang="en-US" sz="4200" b="true">
                <a:solidFill>
                  <a:srgbClr val="000000"/>
                </a:solidFill>
                <a:latin typeface="Canva Sans Bold"/>
                <a:ea typeface="Canva Sans Bold"/>
                <a:cs typeface="Canva Sans Bold"/>
                <a:sym typeface="Canva Sans Bold"/>
              </a:rPr>
              <a:t>Implementation of Decision Tree </a:t>
            </a:r>
          </a:p>
          <a:p>
            <a:pPr algn="l">
              <a:lnSpc>
                <a:spcPts val="4536"/>
              </a:lnSpc>
            </a:pPr>
            <a:r>
              <a:rPr lang="en-US" b="true" sz="4200">
                <a:solidFill>
                  <a:srgbClr val="000000"/>
                </a:solidFill>
                <a:latin typeface="Canva Sans Bold"/>
                <a:ea typeface="Canva Sans Bold"/>
                <a:cs typeface="Canva Sans Bold"/>
                <a:sym typeface="Canva Sans Bold"/>
              </a:rPr>
              <a:t>(Easy Mode) </a:t>
            </a:r>
          </a:p>
        </p:txBody>
      </p:sp>
      <p:sp>
        <p:nvSpPr>
          <p:cNvPr name="TextBox 10" id="10"/>
          <p:cNvSpPr txBox="true"/>
          <p:nvPr/>
        </p:nvSpPr>
        <p:spPr>
          <a:xfrm rot="0">
            <a:off x="3889416" y="1667292"/>
            <a:ext cx="9248477" cy="457200"/>
          </a:xfrm>
          <a:prstGeom prst="rect">
            <a:avLst/>
          </a:prstGeom>
        </p:spPr>
        <p:txBody>
          <a:bodyPr anchor="t" rtlCol="false" tIns="0" lIns="0" bIns="0" rIns="0">
            <a:spAutoFit/>
          </a:bodyPr>
          <a:lstStyle/>
          <a:p>
            <a:pPr algn="ctr">
              <a:lnSpc>
                <a:spcPts val="3600"/>
              </a:lnSpc>
              <a:spcBef>
                <a:spcPct val="0"/>
              </a:spcBef>
            </a:pPr>
            <a:r>
              <a:rPr lang="en-US" b="true" sz="3000">
                <a:solidFill>
                  <a:srgbClr val="000000"/>
                </a:solidFill>
                <a:latin typeface="Canva Sans Bold"/>
                <a:ea typeface="Canva Sans Bold"/>
                <a:cs typeface="Canva Sans Bold"/>
                <a:sym typeface="Canva Sans Bold"/>
              </a:rPr>
              <a:t>Features Enhancements: Memory Free Allocation</a:t>
            </a:r>
            <a:r>
              <a:rPr lang="en-US" b="true" sz="3000">
                <a:solidFill>
                  <a:srgbClr val="000000"/>
                </a:solidFill>
                <a:latin typeface="Canva Sans Bold"/>
                <a:ea typeface="Canva Sans Bold"/>
                <a:cs typeface="Canva Sans Bold"/>
                <a:sym typeface="Canva Sans Bold"/>
              </a:rPr>
              <a:t> </a:t>
            </a:r>
          </a:p>
        </p:txBody>
      </p:sp>
    </p:spTree>
  </p:cSld>
  <p:clrMapOvr>
    <a:masterClrMapping/>
  </p:clrMapOvr>
  <p:transition spd="slow">
    <p:push dir="l"/>
  </p:transition>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587019" y="-214713"/>
            <a:ext cx="20201348" cy="10933979"/>
          </a:xfrm>
          <a:custGeom>
            <a:avLst/>
            <a:gdLst/>
            <a:ahLst/>
            <a:cxnLst/>
            <a:rect r="r" b="b" t="t" l="l"/>
            <a:pathLst>
              <a:path h="10933979" w="20201348">
                <a:moveTo>
                  <a:pt x="0" y="0"/>
                </a:moveTo>
                <a:lnTo>
                  <a:pt x="20201348" y="0"/>
                </a:lnTo>
                <a:lnTo>
                  <a:pt x="20201348" y="10933979"/>
                </a:lnTo>
                <a:lnTo>
                  <a:pt x="0" y="10933979"/>
                </a:lnTo>
                <a:lnTo>
                  <a:pt x="0" y="0"/>
                </a:lnTo>
                <a:close/>
              </a:path>
            </a:pathLst>
          </a:custGeom>
          <a:blipFill>
            <a:blip r:embed="rId3">
              <a:alphaModFix amt="25000"/>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4" id="4"/>
          <p:cNvSpPr txBox="true"/>
          <p:nvPr/>
        </p:nvSpPr>
        <p:spPr>
          <a:xfrm rot="0">
            <a:off x="571834" y="2286137"/>
            <a:ext cx="16440422" cy="7624381"/>
          </a:xfrm>
          <a:prstGeom prst="rect">
            <a:avLst/>
          </a:prstGeom>
        </p:spPr>
        <p:txBody>
          <a:bodyPr anchor="t" rtlCol="false" tIns="0" lIns="0" bIns="0" rIns="0">
            <a:spAutoFit/>
          </a:bodyPr>
          <a:lstStyle/>
          <a:p>
            <a:pPr algn="l">
              <a:lnSpc>
                <a:spcPts val="4590"/>
              </a:lnSpc>
            </a:pPr>
            <a:r>
              <a:rPr lang="en-US" b="true" sz="3000">
                <a:solidFill>
                  <a:srgbClr val="000000"/>
                </a:solidFill>
                <a:latin typeface="Canva Sans Bold"/>
                <a:ea typeface="Canva Sans Bold"/>
                <a:cs typeface="Canva Sans Bold"/>
                <a:sym typeface="Canva Sans Bold"/>
              </a:rPr>
              <a:t>Minimax Algorithm</a:t>
            </a:r>
          </a:p>
          <a:p>
            <a:pPr algn="l" marL="582932" indent="-291466" lvl="1">
              <a:lnSpc>
                <a:spcPts val="4131"/>
              </a:lnSpc>
              <a:buFont typeface="Arial"/>
              <a:buChar char="•"/>
            </a:pPr>
            <a:r>
              <a:rPr lang="en-US" sz="2700">
                <a:solidFill>
                  <a:srgbClr val="000000"/>
                </a:solidFill>
                <a:latin typeface="Canva Sans"/>
                <a:ea typeface="Canva Sans"/>
                <a:cs typeface="Canva Sans"/>
                <a:sym typeface="Canva Sans"/>
              </a:rPr>
              <a:t>E</a:t>
            </a:r>
            <a:r>
              <a:rPr lang="en-US" sz="2700">
                <a:solidFill>
                  <a:srgbClr val="000000"/>
                </a:solidFill>
                <a:latin typeface="Canva Sans"/>
                <a:ea typeface="Canva Sans"/>
                <a:cs typeface="Canva Sans"/>
                <a:sym typeface="Canva Sans"/>
              </a:rPr>
              <a:t>nsures perfect, optimal moves /strategies that is predictable and computationally intensive</a:t>
            </a:r>
          </a:p>
          <a:p>
            <a:pPr algn="l" marL="582932" indent="-291466" lvl="1">
              <a:lnSpc>
                <a:spcPts val="4131"/>
              </a:lnSpc>
              <a:buFont typeface="Arial"/>
              <a:buChar char="•"/>
            </a:pPr>
            <a:r>
              <a:rPr lang="en-US" sz="2700">
                <a:solidFill>
                  <a:srgbClr val="000000"/>
                </a:solidFill>
                <a:latin typeface="Canva Sans"/>
                <a:ea typeface="Canva Sans"/>
                <a:cs typeface="Canva Sans"/>
                <a:sym typeface="Canva Sans"/>
              </a:rPr>
              <a:t>Less chance to win the AI’s player</a:t>
            </a:r>
          </a:p>
          <a:p>
            <a:pPr algn="l" marL="604521" indent="-302261" lvl="1">
              <a:lnSpc>
                <a:spcPts val="4284"/>
              </a:lnSpc>
              <a:buFont typeface="Arial"/>
              <a:buChar char="•"/>
            </a:pPr>
            <a:r>
              <a:rPr lang="en-US" sz="2800">
                <a:solidFill>
                  <a:srgbClr val="000000"/>
                </a:solidFill>
                <a:latin typeface="Canva Sans"/>
                <a:ea typeface="Canva Sans"/>
                <a:cs typeface="Canva Sans"/>
                <a:sym typeface="Canva Sans"/>
              </a:rPr>
              <a:t>Ideal for games where optimality is crucial &amp; suitable for Medium and Hard mode in our gameplay</a:t>
            </a:r>
          </a:p>
          <a:p>
            <a:pPr algn="l">
              <a:lnSpc>
                <a:spcPts val="4590"/>
              </a:lnSpc>
            </a:pPr>
          </a:p>
          <a:p>
            <a:pPr algn="l">
              <a:lnSpc>
                <a:spcPts val="4590"/>
              </a:lnSpc>
            </a:pPr>
            <a:r>
              <a:rPr lang="en-US" b="true" sz="3000">
                <a:solidFill>
                  <a:srgbClr val="000000"/>
                </a:solidFill>
                <a:latin typeface="Canva Sans Bold"/>
                <a:ea typeface="Canva Sans Bold"/>
                <a:cs typeface="Canva Sans Bold"/>
                <a:sym typeface="Canva Sans Bold"/>
              </a:rPr>
              <a:t>Decision Tree </a:t>
            </a:r>
          </a:p>
          <a:p>
            <a:pPr algn="l" marL="582932" indent="-291466" lvl="1">
              <a:lnSpc>
                <a:spcPts val="4131"/>
              </a:lnSpc>
              <a:buFont typeface="Arial"/>
              <a:buChar char="•"/>
            </a:pPr>
            <a:r>
              <a:rPr lang="en-US" sz="2700">
                <a:solidFill>
                  <a:srgbClr val="000000"/>
                </a:solidFill>
                <a:latin typeface="Canva Sans"/>
                <a:ea typeface="Canva Sans"/>
                <a:cs typeface="Canva Sans"/>
                <a:sym typeface="Canva Sans"/>
              </a:rPr>
              <a:t>I</a:t>
            </a:r>
            <a:r>
              <a:rPr lang="en-US" sz="2700">
                <a:solidFill>
                  <a:srgbClr val="000000"/>
                </a:solidFill>
                <a:latin typeface="Canva Sans"/>
                <a:ea typeface="Canva Sans"/>
                <a:cs typeface="Canva Sans"/>
                <a:sym typeface="Canva Sans"/>
              </a:rPr>
              <a:t>ntroduces randomness to create dynamic, less predictable gameplay</a:t>
            </a:r>
          </a:p>
          <a:p>
            <a:pPr algn="l" marL="582932" indent="-291466" lvl="1">
              <a:lnSpc>
                <a:spcPts val="4131"/>
              </a:lnSpc>
              <a:buFont typeface="Arial"/>
              <a:buChar char="•"/>
            </a:pPr>
            <a:r>
              <a:rPr lang="en-US" sz="2700">
                <a:solidFill>
                  <a:srgbClr val="000000"/>
                </a:solidFill>
                <a:latin typeface="Canva Sans"/>
                <a:ea typeface="Canva Sans"/>
                <a:cs typeface="Canva Sans"/>
                <a:sym typeface="Canva Sans"/>
              </a:rPr>
              <a:t>Higher chance to let the player win the game provides user-friendly gameplay</a:t>
            </a:r>
          </a:p>
          <a:p>
            <a:pPr algn="l" marL="582932" indent="-291466" lvl="1">
              <a:lnSpc>
                <a:spcPts val="4131"/>
              </a:lnSpc>
              <a:buFont typeface="Arial"/>
              <a:buChar char="•"/>
            </a:pPr>
            <a:r>
              <a:rPr lang="en-US" sz="2700">
                <a:solidFill>
                  <a:srgbClr val="000000"/>
                </a:solidFill>
                <a:latin typeface="Canva Sans"/>
                <a:ea typeface="Canva Sans"/>
                <a:cs typeface="Canva Sans"/>
                <a:sym typeface="Canva Sans"/>
              </a:rPr>
              <a:t>Its lower computational requirements make it well-suited for real-time play</a:t>
            </a:r>
          </a:p>
          <a:p>
            <a:pPr algn="l">
              <a:lnSpc>
                <a:spcPts val="4590"/>
              </a:lnSpc>
            </a:pPr>
          </a:p>
          <a:p>
            <a:pPr algn="l">
              <a:lnSpc>
                <a:spcPts val="4590"/>
              </a:lnSpc>
            </a:pPr>
            <a:r>
              <a:rPr lang="en-US" b="true" sz="3000">
                <a:solidFill>
                  <a:srgbClr val="000000"/>
                </a:solidFill>
                <a:latin typeface="Canva Sans Bold"/>
                <a:ea typeface="Canva Sans Bold"/>
                <a:cs typeface="Canva Sans Bold"/>
                <a:sym typeface="Canva Sans Bold"/>
              </a:rPr>
              <a:t>Trade-off</a:t>
            </a:r>
          </a:p>
          <a:p>
            <a:pPr algn="l" marL="582932" indent="-291466" lvl="1">
              <a:lnSpc>
                <a:spcPts val="4131"/>
              </a:lnSpc>
              <a:buFont typeface="Arial"/>
              <a:buChar char="•"/>
            </a:pPr>
            <a:r>
              <a:rPr lang="en-US" sz="2700">
                <a:solidFill>
                  <a:srgbClr val="000000"/>
                </a:solidFill>
                <a:latin typeface="Canva Sans"/>
                <a:ea typeface="Canva Sans"/>
                <a:cs typeface="Canva Sans"/>
                <a:sym typeface="Canva Sans"/>
              </a:rPr>
              <a:t>Use Minimax for optimal moves gameplay</a:t>
            </a:r>
          </a:p>
          <a:p>
            <a:pPr algn="l" marL="582932" indent="-291466" lvl="1">
              <a:lnSpc>
                <a:spcPts val="4131"/>
              </a:lnSpc>
              <a:buFont typeface="Arial"/>
              <a:buChar char="•"/>
            </a:pPr>
            <a:r>
              <a:rPr lang="en-US" sz="2700">
                <a:solidFill>
                  <a:srgbClr val="000000"/>
                </a:solidFill>
                <a:latin typeface="Canva Sans"/>
                <a:ea typeface="Canva Sans"/>
                <a:cs typeface="Canva Sans"/>
                <a:sym typeface="Canva Sans"/>
              </a:rPr>
              <a:t>Use Decision Tree for more engaging gameplay experiences</a:t>
            </a:r>
          </a:p>
        </p:txBody>
      </p:sp>
      <p:grpSp>
        <p:nvGrpSpPr>
          <p:cNvPr name="Group 5" id="5"/>
          <p:cNvGrpSpPr/>
          <p:nvPr/>
        </p:nvGrpSpPr>
        <p:grpSpPr>
          <a:xfrm rot="0">
            <a:off x="15238989" y="7057408"/>
            <a:ext cx="2605533" cy="2605533"/>
            <a:chOff x="0" y="0"/>
            <a:chExt cx="6350000" cy="6350000"/>
          </a:xfrm>
        </p:grpSpPr>
        <p:sp>
          <p:nvSpPr>
            <p:cNvPr name="Freeform 6" id="6"/>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5"/>
              <a:stretch>
                <a:fillRect l="-38888" t="0" r="-38888" b="0"/>
              </a:stretch>
            </a:blipFill>
          </p:spPr>
        </p:sp>
      </p:grpSp>
      <p:sp>
        <p:nvSpPr>
          <p:cNvPr name="TextBox 7" id="7"/>
          <p:cNvSpPr txBox="true"/>
          <p:nvPr/>
        </p:nvSpPr>
        <p:spPr>
          <a:xfrm rot="0">
            <a:off x="3773596" y="758571"/>
            <a:ext cx="14070926" cy="587883"/>
          </a:xfrm>
          <a:prstGeom prst="rect">
            <a:avLst/>
          </a:prstGeom>
        </p:spPr>
        <p:txBody>
          <a:bodyPr anchor="t" rtlCol="false" tIns="0" lIns="0" bIns="0" rIns="0">
            <a:spAutoFit/>
          </a:bodyPr>
          <a:lstStyle/>
          <a:p>
            <a:pPr algn="l">
              <a:lnSpc>
                <a:spcPts val="4536"/>
              </a:lnSpc>
            </a:pPr>
            <a:r>
              <a:rPr lang="en-US" b="true" sz="4200">
                <a:solidFill>
                  <a:srgbClr val="000000"/>
                </a:solidFill>
                <a:latin typeface="Canva Sans Bold"/>
                <a:ea typeface="Canva Sans Bold"/>
                <a:cs typeface="Canva Sans Bold"/>
                <a:sym typeface="Canva Sans Bold"/>
              </a:rPr>
              <a:t>Implementation of Decision Tree (Easy Mode) </a:t>
            </a:r>
          </a:p>
        </p:txBody>
      </p:sp>
      <p:sp>
        <p:nvSpPr>
          <p:cNvPr name="TextBox 8" id="8"/>
          <p:cNvSpPr txBox="true"/>
          <p:nvPr/>
        </p:nvSpPr>
        <p:spPr>
          <a:xfrm rot="0">
            <a:off x="3773596" y="1543768"/>
            <a:ext cx="9015264" cy="457200"/>
          </a:xfrm>
          <a:prstGeom prst="rect">
            <a:avLst/>
          </a:prstGeom>
        </p:spPr>
        <p:txBody>
          <a:bodyPr anchor="t" rtlCol="false" tIns="0" lIns="0" bIns="0" rIns="0">
            <a:spAutoFit/>
          </a:bodyPr>
          <a:lstStyle/>
          <a:p>
            <a:pPr algn="ctr">
              <a:lnSpc>
                <a:spcPts val="3600"/>
              </a:lnSpc>
              <a:spcBef>
                <a:spcPct val="0"/>
              </a:spcBef>
            </a:pPr>
            <a:r>
              <a:rPr lang="en-US" b="true" sz="3000">
                <a:solidFill>
                  <a:srgbClr val="000000"/>
                </a:solidFill>
                <a:latin typeface="Canva Sans Bold"/>
                <a:ea typeface="Canva Sans Bold"/>
                <a:cs typeface="Canva Sans Bold"/>
                <a:sym typeface="Canva Sans Bold"/>
              </a:rPr>
              <a:t>AI Model Comparison: Minimax vs. Decision Tree</a:t>
            </a:r>
          </a:p>
        </p:txBody>
      </p:sp>
    </p:spTree>
  </p:cSld>
  <p:clrMapOvr>
    <a:masterClrMapping/>
  </p:clrMapOvr>
  <p:transition spd="slow">
    <p:push dir="l"/>
  </p:transition>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9525" y="-9525"/>
            <a:ext cx="18307050" cy="10306050"/>
            <a:chOff x="0" y="0"/>
            <a:chExt cx="24409400" cy="13741400"/>
          </a:xfrm>
        </p:grpSpPr>
        <p:sp>
          <p:nvSpPr>
            <p:cNvPr name="Freeform 4" id="4"/>
            <p:cNvSpPr/>
            <p:nvPr/>
          </p:nvSpPr>
          <p:spPr>
            <a:xfrm flipH="false" flipV="false" rot="0">
              <a:off x="12700" y="1270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E"/>
            </a:solidFill>
          </p:spPr>
        </p:sp>
        <p:sp>
          <p:nvSpPr>
            <p:cNvPr name="Freeform 5" id="5"/>
            <p:cNvSpPr/>
            <p:nvPr/>
          </p:nvSpPr>
          <p:spPr>
            <a:xfrm flipH="false" flipV="false" rot="0">
              <a:off x="0" y="0"/>
              <a:ext cx="24409400" cy="13741400"/>
            </a:xfrm>
            <a:custGeom>
              <a:avLst/>
              <a:gdLst/>
              <a:ahLst/>
              <a:cxnLst/>
              <a:rect r="r" b="b" t="t" l="l"/>
              <a:pathLst>
                <a:path h="13741400" w="24409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FFFFFE"/>
            </a:solidFill>
          </p:spPr>
        </p:sp>
      </p:grpSp>
      <p:sp>
        <p:nvSpPr>
          <p:cNvPr name="TextBox 6" id="6"/>
          <p:cNvSpPr txBox="true"/>
          <p:nvPr/>
        </p:nvSpPr>
        <p:spPr>
          <a:xfrm rot="0">
            <a:off x="1060254" y="2841626"/>
            <a:ext cx="8580150" cy="2844003"/>
          </a:xfrm>
          <a:prstGeom prst="rect">
            <a:avLst/>
          </a:prstGeom>
        </p:spPr>
        <p:txBody>
          <a:bodyPr anchor="t" rtlCol="false" tIns="0" lIns="0" bIns="0" rIns="0">
            <a:spAutoFit/>
          </a:bodyPr>
          <a:lstStyle/>
          <a:p>
            <a:pPr algn="l">
              <a:lnSpc>
                <a:spcPts val="4536"/>
              </a:lnSpc>
            </a:pPr>
            <a:r>
              <a:rPr lang="en-US" b="true" sz="4200">
                <a:solidFill>
                  <a:srgbClr val="FFFFFE"/>
                </a:solidFill>
                <a:latin typeface="Arial Bold"/>
                <a:ea typeface="Arial Bold"/>
                <a:cs typeface="Arial Bold"/>
                <a:sym typeface="Arial Bold"/>
              </a:rPr>
              <a:t>Closing slide – You can add contact details, a call to action or a simple thank you</a:t>
            </a:r>
          </a:p>
          <a:p>
            <a:pPr algn="l">
              <a:lnSpc>
                <a:spcPts val="4536"/>
              </a:lnSpc>
            </a:pPr>
          </a:p>
        </p:txBody>
      </p:sp>
      <p:sp>
        <p:nvSpPr>
          <p:cNvPr name="Freeform 7" id="7" descr="The University at sunset"/>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8" id="8"/>
          <p:cNvSpPr txBox="true"/>
          <p:nvPr/>
        </p:nvSpPr>
        <p:spPr>
          <a:xfrm rot="0">
            <a:off x="12669267" y="8518483"/>
            <a:ext cx="4936792" cy="677298"/>
          </a:xfrm>
          <a:prstGeom prst="rect">
            <a:avLst/>
          </a:prstGeom>
        </p:spPr>
        <p:txBody>
          <a:bodyPr anchor="t" rtlCol="false" tIns="0" lIns="0" bIns="0" rIns="0">
            <a:spAutoFit/>
          </a:bodyPr>
          <a:lstStyle/>
          <a:p>
            <a:pPr algn="r">
              <a:lnSpc>
                <a:spcPts val="4320"/>
              </a:lnSpc>
            </a:pPr>
            <a:r>
              <a:rPr lang="en-US" b="true" sz="3600">
                <a:solidFill>
                  <a:srgbClr val="FFFFFE"/>
                </a:solidFill>
                <a:latin typeface="Arial Bold"/>
                <a:ea typeface="Arial Bold"/>
                <a:cs typeface="Arial Bold"/>
                <a:sym typeface="Arial Bold"/>
              </a:rPr>
              <a:t>#UofGWorldChangers</a:t>
            </a:r>
          </a:p>
        </p:txBody>
      </p:sp>
      <p:sp>
        <p:nvSpPr>
          <p:cNvPr name="TextBox 9" id="9"/>
          <p:cNvSpPr txBox="true"/>
          <p:nvPr/>
        </p:nvSpPr>
        <p:spPr>
          <a:xfrm rot="0">
            <a:off x="13739222" y="9107215"/>
            <a:ext cx="3866838" cy="677297"/>
          </a:xfrm>
          <a:prstGeom prst="rect">
            <a:avLst/>
          </a:prstGeom>
        </p:spPr>
        <p:txBody>
          <a:bodyPr anchor="t" rtlCol="false" tIns="0" lIns="0" bIns="0" rIns="0">
            <a:spAutoFit/>
          </a:bodyPr>
          <a:lstStyle/>
          <a:p>
            <a:pPr algn="r">
              <a:lnSpc>
                <a:spcPts val="4320"/>
              </a:lnSpc>
            </a:pPr>
            <a:r>
              <a:rPr lang="en-US" b="true" sz="3600">
                <a:solidFill>
                  <a:srgbClr val="FFFFFE"/>
                </a:solidFill>
                <a:latin typeface="Arial Bold"/>
                <a:ea typeface="Arial Bold"/>
                <a:cs typeface="Arial Bold"/>
                <a:sym typeface="Arial Bold"/>
              </a:rPr>
              <a:t>@UofGlasgow</a:t>
            </a:r>
          </a:p>
        </p:txBody>
      </p:sp>
      <p:sp>
        <p:nvSpPr>
          <p:cNvPr name="Freeform 10" id="10"/>
          <p:cNvSpPr/>
          <p:nvPr/>
        </p:nvSpPr>
        <p:spPr>
          <a:xfrm flipH="false" flipV="false" rot="0">
            <a:off x="13841876" y="9335002"/>
            <a:ext cx="366312" cy="366312"/>
          </a:xfrm>
          <a:custGeom>
            <a:avLst/>
            <a:gdLst/>
            <a:ahLst/>
            <a:cxnLst/>
            <a:rect r="r" b="b" t="t" l="l"/>
            <a:pathLst>
              <a:path h="366312" w="366312">
                <a:moveTo>
                  <a:pt x="0" y="0"/>
                </a:moveTo>
                <a:lnTo>
                  <a:pt x="366312" y="0"/>
                </a:lnTo>
                <a:lnTo>
                  <a:pt x="366312" y="366312"/>
                </a:lnTo>
                <a:lnTo>
                  <a:pt x="0" y="366312"/>
                </a:lnTo>
                <a:lnTo>
                  <a:pt x="0" y="0"/>
                </a:lnTo>
                <a:close/>
              </a:path>
            </a:pathLst>
          </a:custGeom>
          <a:blipFill>
            <a:blip r:embed="rId5"/>
            <a:stretch>
              <a:fillRect l="0" t="0" r="0" b="0"/>
            </a:stretch>
          </a:blipFill>
        </p:spPr>
      </p:sp>
      <p:sp>
        <p:nvSpPr>
          <p:cNvPr name="Freeform 11" id="11"/>
          <p:cNvSpPr/>
          <p:nvPr/>
        </p:nvSpPr>
        <p:spPr>
          <a:xfrm flipH="false" flipV="false" rot="0">
            <a:off x="12901878" y="9331713"/>
            <a:ext cx="358659" cy="358659"/>
          </a:xfrm>
          <a:custGeom>
            <a:avLst/>
            <a:gdLst/>
            <a:ahLst/>
            <a:cxnLst/>
            <a:rect r="r" b="b" t="t" l="l"/>
            <a:pathLst>
              <a:path h="358659" w="358659">
                <a:moveTo>
                  <a:pt x="0" y="0"/>
                </a:moveTo>
                <a:lnTo>
                  <a:pt x="358659" y="0"/>
                </a:lnTo>
                <a:lnTo>
                  <a:pt x="358659" y="358659"/>
                </a:lnTo>
                <a:lnTo>
                  <a:pt x="0" y="358659"/>
                </a:lnTo>
                <a:lnTo>
                  <a:pt x="0" y="0"/>
                </a:lnTo>
                <a:close/>
              </a:path>
            </a:pathLst>
          </a:custGeom>
          <a:blipFill>
            <a:blip r:embed="rId6"/>
            <a:stretch>
              <a:fillRect l="0" t="0" r="0" b="0"/>
            </a:stretch>
          </a:blipFill>
        </p:spPr>
      </p:sp>
      <p:sp>
        <p:nvSpPr>
          <p:cNvPr name="Freeform 12" id="12" descr="A white x on a black background  Description automatically generated"/>
          <p:cNvSpPr/>
          <p:nvPr/>
        </p:nvSpPr>
        <p:spPr>
          <a:xfrm flipH="false" flipV="false" rot="0">
            <a:off x="13385214" y="9333573"/>
            <a:ext cx="366312" cy="366312"/>
          </a:xfrm>
          <a:custGeom>
            <a:avLst/>
            <a:gdLst/>
            <a:ahLst/>
            <a:cxnLst/>
            <a:rect r="r" b="b" t="t" l="l"/>
            <a:pathLst>
              <a:path h="366312" w="366312">
                <a:moveTo>
                  <a:pt x="0" y="0"/>
                </a:moveTo>
                <a:lnTo>
                  <a:pt x="366312" y="0"/>
                </a:lnTo>
                <a:lnTo>
                  <a:pt x="366312" y="366312"/>
                </a:lnTo>
                <a:lnTo>
                  <a:pt x="0" y="366312"/>
                </a:lnTo>
                <a:lnTo>
                  <a:pt x="0" y="0"/>
                </a:lnTo>
                <a:close/>
              </a:path>
            </a:pathLst>
          </a:custGeom>
          <a:blipFill>
            <a:blip r:embed="rId7"/>
            <a:stretch>
              <a:fillRect l="0" t="0" r="0" b="0"/>
            </a:stretch>
          </a:blipFill>
        </p:spPr>
      </p:sp>
      <p:pic>
        <p:nvPicPr>
          <p:cNvPr name="Picture 13" id="13" descr="a pikachu and a penguin are standing next to each other with the words thank you in the background (Provided by Tenor)">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5586412" y="3136088"/>
            <a:ext cx="7115175" cy="4014788"/>
          </a:xfrm>
          <a:prstGeom prst="rect">
            <a:avLst/>
          </a:prstGeom>
        </p:spPr>
      </p:pic>
      <p:grpSp>
        <p:nvGrpSpPr>
          <p:cNvPr name="Group 14" id="14"/>
          <p:cNvGrpSpPr/>
          <p:nvPr/>
        </p:nvGrpSpPr>
        <p:grpSpPr>
          <a:xfrm rot="0">
            <a:off x="14991248" y="5473624"/>
            <a:ext cx="2711119" cy="2711119"/>
            <a:chOff x="0" y="0"/>
            <a:chExt cx="6350000" cy="6350000"/>
          </a:xfrm>
        </p:grpSpPr>
        <p:sp>
          <p:nvSpPr>
            <p:cNvPr name="Freeform 15" id="15"/>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11"/>
              <a:stretch>
                <a:fillRect l="-38888" t="0" r="-38888" b="0"/>
              </a:stretch>
            </a:blipFill>
          </p:spPr>
        </p:sp>
      </p:grpSp>
    </p:spTree>
  </p:cSld>
  <p:clrMapOvr>
    <a:masterClrMapping/>
  </p:clrMapOvr>
  <p:transition spd="slow">
    <p:push dir="l"/>
  </p:transition>
  <p:timing>
    <p:tnLst>
      <p:par>
        <p:cTn dur="indefinite" restart="never" nodeType="tmRoot">
          <p:childTnLst>
            <p:video>
              <p:cMediaNode vol="100000">
                <p:cTn fill="hold" display="false">
                  <p:stCondLst>
                    <p:cond delay="indefinite"/>
                  </p:stCondLst>
                </p:cTn>
                <p:tgtEl>
                  <p:spTgt spid="13"/>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30000"/>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grpSp>
        <p:nvGrpSpPr>
          <p:cNvPr name="Group 4" id="4"/>
          <p:cNvGrpSpPr/>
          <p:nvPr/>
        </p:nvGrpSpPr>
        <p:grpSpPr>
          <a:xfrm rot="0">
            <a:off x="12526492" y="7029938"/>
            <a:ext cx="3540600" cy="989100"/>
            <a:chOff x="0" y="0"/>
            <a:chExt cx="4720800" cy="1318800"/>
          </a:xfrm>
        </p:grpSpPr>
        <p:sp>
          <p:nvSpPr>
            <p:cNvPr name="Freeform 5" id="5"/>
            <p:cNvSpPr/>
            <p:nvPr/>
          </p:nvSpPr>
          <p:spPr>
            <a:xfrm flipH="false" flipV="false" rot="0">
              <a:off x="0" y="0"/>
              <a:ext cx="4720844" cy="1318768"/>
            </a:xfrm>
            <a:custGeom>
              <a:avLst/>
              <a:gdLst/>
              <a:ahLst/>
              <a:cxnLst/>
              <a:rect r="r" b="b" t="t" l="l"/>
              <a:pathLst>
                <a:path h="1318768" w="4720844">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sp>
        <p:sp>
          <p:nvSpPr>
            <p:cNvPr name="TextBox 6" id="6"/>
            <p:cNvSpPr txBox="true"/>
            <p:nvPr/>
          </p:nvSpPr>
          <p:spPr>
            <a:xfrm>
              <a:off x="0" y="-19050"/>
              <a:ext cx="4720800" cy="1337850"/>
            </a:xfrm>
            <a:prstGeom prst="rect">
              <a:avLst/>
            </a:prstGeom>
          </p:spPr>
          <p:txBody>
            <a:bodyPr anchor="ctr" rtlCol="false" tIns="50800" lIns="50800" bIns="50800" rIns="50800"/>
            <a:lstStyle/>
            <a:p>
              <a:pPr algn="ctr">
                <a:lnSpc>
                  <a:spcPts val="3600"/>
                </a:lnSpc>
              </a:pPr>
              <a:r>
                <a:rPr lang="en-US" sz="3000">
                  <a:solidFill>
                    <a:srgbClr val="FFFFFF"/>
                  </a:solidFill>
                  <a:latin typeface="Roboto"/>
                  <a:ea typeface="Roboto"/>
                  <a:cs typeface="Roboto"/>
                  <a:sym typeface="Roboto"/>
                </a:rPr>
                <a:t>Game Logic</a:t>
              </a:r>
            </a:p>
          </p:txBody>
        </p:sp>
      </p:grpSp>
      <p:grpSp>
        <p:nvGrpSpPr>
          <p:cNvPr name="Group 7" id="7"/>
          <p:cNvGrpSpPr/>
          <p:nvPr/>
        </p:nvGrpSpPr>
        <p:grpSpPr>
          <a:xfrm rot="0">
            <a:off x="1689292" y="7029938"/>
            <a:ext cx="3540600" cy="989100"/>
            <a:chOff x="0" y="0"/>
            <a:chExt cx="4720800" cy="1318800"/>
          </a:xfrm>
        </p:grpSpPr>
        <p:sp>
          <p:nvSpPr>
            <p:cNvPr name="Freeform 8" id="8"/>
            <p:cNvSpPr/>
            <p:nvPr/>
          </p:nvSpPr>
          <p:spPr>
            <a:xfrm flipH="false" flipV="false" rot="0">
              <a:off x="0" y="0"/>
              <a:ext cx="4720844" cy="1318768"/>
            </a:xfrm>
            <a:custGeom>
              <a:avLst/>
              <a:gdLst/>
              <a:ahLst/>
              <a:cxnLst/>
              <a:rect r="r" b="b" t="t" l="l"/>
              <a:pathLst>
                <a:path h="1318768" w="4720844">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sp>
        <p:sp>
          <p:nvSpPr>
            <p:cNvPr name="TextBox 9" id="9"/>
            <p:cNvSpPr txBox="true"/>
            <p:nvPr/>
          </p:nvSpPr>
          <p:spPr>
            <a:xfrm>
              <a:off x="0" y="-19050"/>
              <a:ext cx="4720800" cy="1337850"/>
            </a:xfrm>
            <a:prstGeom prst="rect">
              <a:avLst/>
            </a:prstGeom>
          </p:spPr>
          <p:txBody>
            <a:bodyPr anchor="ctr" rtlCol="false" tIns="50800" lIns="50800" bIns="50800" rIns="50800"/>
            <a:lstStyle/>
            <a:p>
              <a:pPr algn="ctr">
                <a:lnSpc>
                  <a:spcPts val="3600"/>
                </a:lnSpc>
              </a:pPr>
              <a:r>
                <a:rPr lang="en-US" sz="3000">
                  <a:solidFill>
                    <a:srgbClr val="FFFFFF"/>
                  </a:solidFill>
                  <a:latin typeface="Roboto"/>
                  <a:ea typeface="Roboto"/>
                  <a:cs typeface="Roboto"/>
                  <a:sym typeface="Roboto"/>
                </a:rPr>
                <a:t>GUI</a:t>
              </a:r>
            </a:p>
          </p:txBody>
        </p:sp>
      </p:grpSp>
      <p:grpSp>
        <p:nvGrpSpPr>
          <p:cNvPr name="Group 10" id="10"/>
          <p:cNvGrpSpPr/>
          <p:nvPr/>
        </p:nvGrpSpPr>
        <p:grpSpPr>
          <a:xfrm rot="0">
            <a:off x="7107900" y="7034700"/>
            <a:ext cx="3540600" cy="989100"/>
            <a:chOff x="0" y="0"/>
            <a:chExt cx="4720800" cy="1318800"/>
          </a:xfrm>
        </p:grpSpPr>
        <p:sp>
          <p:nvSpPr>
            <p:cNvPr name="Freeform 11" id="11"/>
            <p:cNvSpPr/>
            <p:nvPr/>
          </p:nvSpPr>
          <p:spPr>
            <a:xfrm flipH="false" flipV="false" rot="0">
              <a:off x="0" y="0"/>
              <a:ext cx="4720844" cy="1318768"/>
            </a:xfrm>
            <a:custGeom>
              <a:avLst/>
              <a:gdLst/>
              <a:ahLst/>
              <a:cxnLst/>
              <a:rect r="r" b="b" t="t" l="l"/>
              <a:pathLst>
                <a:path h="1318768" w="4720844">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sp>
        <p:sp>
          <p:nvSpPr>
            <p:cNvPr name="TextBox 12" id="12"/>
            <p:cNvSpPr txBox="true"/>
            <p:nvPr/>
          </p:nvSpPr>
          <p:spPr>
            <a:xfrm>
              <a:off x="0" y="-19050"/>
              <a:ext cx="4720800" cy="1337850"/>
            </a:xfrm>
            <a:prstGeom prst="rect">
              <a:avLst/>
            </a:prstGeom>
          </p:spPr>
          <p:txBody>
            <a:bodyPr anchor="ctr" rtlCol="false" tIns="50800" lIns="50800" bIns="50800" rIns="50800"/>
            <a:lstStyle/>
            <a:p>
              <a:pPr algn="ctr">
                <a:lnSpc>
                  <a:spcPts val="3600"/>
                </a:lnSpc>
              </a:pPr>
              <a:r>
                <a:rPr lang="en-US" sz="3000">
                  <a:solidFill>
                    <a:srgbClr val="FFFFFF"/>
                  </a:solidFill>
                  <a:latin typeface="Roboto"/>
                  <a:ea typeface="Roboto"/>
                  <a:cs typeface="Roboto"/>
                  <a:sym typeface="Roboto"/>
                </a:rPr>
                <a:t>Game Structure</a:t>
              </a:r>
            </a:p>
          </p:txBody>
        </p:sp>
      </p:grpSp>
      <p:sp>
        <p:nvSpPr>
          <p:cNvPr name="Freeform 13" id="13"/>
          <p:cNvSpPr/>
          <p:nvPr/>
        </p:nvSpPr>
        <p:spPr>
          <a:xfrm flipH="false" flipV="false" rot="0">
            <a:off x="7108351" y="2133804"/>
            <a:ext cx="3540600" cy="2071371"/>
          </a:xfrm>
          <a:custGeom>
            <a:avLst/>
            <a:gdLst/>
            <a:ahLst/>
            <a:cxnLst/>
            <a:rect r="r" b="b" t="t" l="l"/>
            <a:pathLst>
              <a:path h="2071371" w="3540600">
                <a:moveTo>
                  <a:pt x="0" y="0"/>
                </a:moveTo>
                <a:lnTo>
                  <a:pt x="3540600" y="0"/>
                </a:lnTo>
                <a:lnTo>
                  <a:pt x="3540600" y="2071371"/>
                </a:lnTo>
                <a:lnTo>
                  <a:pt x="0" y="2071371"/>
                </a:lnTo>
                <a:lnTo>
                  <a:pt x="0" y="0"/>
                </a:lnTo>
                <a:close/>
              </a:path>
            </a:pathLst>
          </a:custGeom>
          <a:blipFill>
            <a:blip r:embed="rId5"/>
            <a:stretch>
              <a:fillRect l="0" t="0" r="0" b="0"/>
            </a:stretch>
          </a:blipFill>
        </p:spPr>
      </p:sp>
      <p:grpSp>
        <p:nvGrpSpPr>
          <p:cNvPr name="Group 14" id="14"/>
          <p:cNvGrpSpPr/>
          <p:nvPr/>
        </p:nvGrpSpPr>
        <p:grpSpPr>
          <a:xfrm rot="0">
            <a:off x="7107900" y="4205175"/>
            <a:ext cx="3540600" cy="989100"/>
            <a:chOff x="0" y="0"/>
            <a:chExt cx="4720800" cy="1318800"/>
          </a:xfrm>
        </p:grpSpPr>
        <p:sp>
          <p:nvSpPr>
            <p:cNvPr name="Freeform 15" id="15"/>
            <p:cNvSpPr/>
            <p:nvPr/>
          </p:nvSpPr>
          <p:spPr>
            <a:xfrm flipH="false" flipV="false" rot="0">
              <a:off x="0" y="0"/>
              <a:ext cx="4720844" cy="1318768"/>
            </a:xfrm>
            <a:custGeom>
              <a:avLst/>
              <a:gdLst/>
              <a:ahLst/>
              <a:cxnLst/>
              <a:rect r="r" b="b" t="t" l="l"/>
              <a:pathLst>
                <a:path h="1318768" w="4720844">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sp>
        <p:sp>
          <p:nvSpPr>
            <p:cNvPr name="TextBox 16" id="16"/>
            <p:cNvSpPr txBox="true"/>
            <p:nvPr/>
          </p:nvSpPr>
          <p:spPr>
            <a:xfrm>
              <a:off x="0" y="-19050"/>
              <a:ext cx="4720800" cy="1337850"/>
            </a:xfrm>
            <a:prstGeom prst="rect">
              <a:avLst/>
            </a:prstGeom>
          </p:spPr>
          <p:txBody>
            <a:bodyPr anchor="ctr" rtlCol="false" tIns="50800" lIns="50800" bIns="50800" rIns="50800"/>
            <a:lstStyle/>
            <a:p>
              <a:pPr algn="ctr">
                <a:lnSpc>
                  <a:spcPts val="3600"/>
                </a:lnSpc>
              </a:pPr>
              <a:r>
                <a:rPr lang="en-US" sz="3000">
                  <a:solidFill>
                    <a:srgbClr val="FFFFFF"/>
                  </a:solidFill>
                  <a:latin typeface="Roboto"/>
                  <a:ea typeface="Roboto"/>
                  <a:cs typeface="Roboto"/>
                  <a:sym typeface="Roboto"/>
                </a:rPr>
                <a:t>Me</a:t>
              </a:r>
            </a:p>
          </p:txBody>
        </p:sp>
      </p:grpSp>
      <p:sp>
        <p:nvSpPr>
          <p:cNvPr name="Freeform 17" id="17"/>
          <p:cNvSpPr/>
          <p:nvPr/>
        </p:nvSpPr>
        <p:spPr>
          <a:xfrm flipH="false" flipV="false" rot="0">
            <a:off x="2643686" y="8232263"/>
            <a:ext cx="1631813" cy="1618087"/>
          </a:xfrm>
          <a:custGeom>
            <a:avLst/>
            <a:gdLst/>
            <a:ahLst/>
            <a:cxnLst/>
            <a:rect r="r" b="b" t="t" l="l"/>
            <a:pathLst>
              <a:path h="1618087" w="1631813">
                <a:moveTo>
                  <a:pt x="0" y="0"/>
                </a:moveTo>
                <a:lnTo>
                  <a:pt x="1631813" y="0"/>
                </a:lnTo>
                <a:lnTo>
                  <a:pt x="1631813" y="1618087"/>
                </a:lnTo>
                <a:lnTo>
                  <a:pt x="0" y="1618087"/>
                </a:lnTo>
                <a:lnTo>
                  <a:pt x="0" y="0"/>
                </a:lnTo>
                <a:close/>
              </a:path>
            </a:pathLst>
          </a:custGeom>
          <a:blipFill>
            <a:blip r:embed="rId6"/>
            <a:stretch>
              <a:fillRect l="0" t="0" r="0" b="0"/>
            </a:stretch>
          </a:blipFill>
        </p:spPr>
      </p:sp>
      <p:sp>
        <p:nvSpPr>
          <p:cNvPr name="Freeform 18" id="18"/>
          <p:cNvSpPr/>
          <p:nvPr/>
        </p:nvSpPr>
        <p:spPr>
          <a:xfrm flipH="false" flipV="false" rot="0">
            <a:off x="8062744" y="8232263"/>
            <a:ext cx="1631812" cy="1631813"/>
          </a:xfrm>
          <a:custGeom>
            <a:avLst/>
            <a:gdLst/>
            <a:ahLst/>
            <a:cxnLst/>
            <a:rect r="r" b="b" t="t" l="l"/>
            <a:pathLst>
              <a:path h="1631813" w="1631812">
                <a:moveTo>
                  <a:pt x="0" y="0"/>
                </a:moveTo>
                <a:lnTo>
                  <a:pt x="1631813" y="0"/>
                </a:lnTo>
                <a:lnTo>
                  <a:pt x="1631813" y="1631812"/>
                </a:lnTo>
                <a:lnTo>
                  <a:pt x="0" y="1631812"/>
                </a:lnTo>
                <a:lnTo>
                  <a:pt x="0" y="0"/>
                </a:lnTo>
                <a:close/>
              </a:path>
            </a:pathLst>
          </a:custGeom>
          <a:blipFill>
            <a:blip r:embed="rId7"/>
            <a:stretch>
              <a:fillRect l="0" t="0" r="0" b="0"/>
            </a:stretch>
          </a:blipFill>
        </p:spPr>
      </p:sp>
      <p:sp>
        <p:nvSpPr>
          <p:cNvPr name="Freeform 19" id="19"/>
          <p:cNvSpPr/>
          <p:nvPr/>
        </p:nvSpPr>
        <p:spPr>
          <a:xfrm flipH="false" flipV="false" rot="0">
            <a:off x="13373686" y="8239128"/>
            <a:ext cx="1846212" cy="1618089"/>
          </a:xfrm>
          <a:custGeom>
            <a:avLst/>
            <a:gdLst/>
            <a:ahLst/>
            <a:cxnLst/>
            <a:rect r="r" b="b" t="t" l="l"/>
            <a:pathLst>
              <a:path h="1618089" w="1846212">
                <a:moveTo>
                  <a:pt x="0" y="0"/>
                </a:moveTo>
                <a:lnTo>
                  <a:pt x="1846212" y="0"/>
                </a:lnTo>
                <a:lnTo>
                  <a:pt x="1846212" y="1618089"/>
                </a:lnTo>
                <a:lnTo>
                  <a:pt x="0" y="1618089"/>
                </a:lnTo>
                <a:lnTo>
                  <a:pt x="0" y="0"/>
                </a:lnTo>
                <a:close/>
              </a:path>
            </a:pathLst>
          </a:custGeom>
          <a:blipFill>
            <a:blip r:embed="rId8"/>
            <a:stretch>
              <a:fillRect l="0" t="0" r="0" b="0"/>
            </a:stretch>
          </a:blipFill>
        </p:spPr>
      </p:sp>
      <p:sp>
        <p:nvSpPr>
          <p:cNvPr name="AutoShape 20" id="20"/>
          <p:cNvSpPr/>
          <p:nvPr/>
        </p:nvSpPr>
        <p:spPr>
          <a:xfrm flipV="true">
            <a:off x="8878200" y="5194251"/>
            <a:ext cx="0" cy="1840449"/>
          </a:xfrm>
          <a:prstGeom prst="line">
            <a:avLst/>
          </a:prstGeom>
          <a:ln cap="flat" w="38100">
            <a:solidFill>
              <a:srgbClr val="000000"/>
            </a:solidFill>
            <a:prstDash val="solid"/>
            <a:headEnd type="none" len="sm" w="sm"/>
            <a:tailEnd type="none" len="sm" w="sm"/>
          </a:ln>
        </p:spPr>
      </p:sp>
      <p:sp>
        <p:nvSpPr>
          <p:cNvPr name="AutoShape 21" id="21"/>
          <p:cNvSpPr/>
          <p:nvPr/>
        </p:nvSpPr>
        <p:spPr>
          <a:xfrm>
            <a:off x="3459592" y="6114487"/>
            <a:ext cx="10837200" cy="0"/>
          </a:xfrm>
          <a:prstGeom prst="line">
            <a:avLst/>
          </a:prstGeom>
          <a:ln cap="flat" w="38100">
            <a:solidFill>
              <a:srgbClr val="000000"/>
            </a:solidFill>
            <a:prstDash val="solid"/>
            <a:headEnd type="none" len="sm" w="sm"/>
            <a:tailEnd type="none" len="sm" w="sm"/>
          </a:ln>
        </p:spPr>
      </p:sp>
      <p:sp>
        <p:nvSpPr>
          <p:cNvPr name="AutoShape 22" id="22"/>
          <p:cNvSpPr/>
          <p:nvPr/>
        </p:nvSpPr>
        <p:spPr>
          <a:xfrm>
            <a:off x="3459592" y="6114487"/>
            <a:ext cx="0" cy="915450"/>
          </a:xfrm>
          <a:prstGeom prst="line">
            <a:avLst/>
          </a:prstGeom>
          <a:ln cap="flat" w="38100">
            <a:solidFill>
              <a:srgbClr val="000000"/>
            </a:solidFill>
            <a:prstDash val="solid"/>
            <a:headEnd type="none" len="sm" w="sm"/>
            <a:tailEnd type="none" len="sm" w="sm"/>
          </a:ln>
        </p:spPr>
      </p:sp>
      <p:sp>
        <p:nvSpPr>
          <p:cNvPr name="AutoShape 23" id="23"/>
          <p:cNvSpPr/>
          <p:nvPr/>
        </p:nvSpPr>
        <p:spPr>
          <a:xfrm flipV="true">
            <a:off x="14296792" y="6114487"/>
            <a:ext cx="0" cy="915450"/>
          </a:xfrm>
          <a:prstGeom prst="line">
            <a:avLst/>
          </a:prstGeom>
          <a:ln cap="flat" w="38100">
            <a:solidFill>
              <a:srgbClr val="000000"/>
            </a:solidFill>
            <a:prstDash val="solid"/>
            <a:headEnd type="none" len="sm" w="sm"/>
            <a:tailEnd type="none" len="sm" w="sm"/>
          </a:ln>
        </p:spPr>
      </p:sp>
      <p:grpSp>
        <p:nvGrpSpPr>
          <p:cNvPr name="Group 24" id="24"/>
          <p:cNvGrpSpPr/>
          <p:nvPr/>
        </p:nvGrpSpPr>
        <p:grpSpPr>
          <a:xfrm rot="0">
            <a:off x="14996160" y="0"/>
            <a:ext cx="3291840" cy="3291840"/>
            <a:chOff x="0" y="0"/>
            <a:chExt cx="6350000" cy="6350000"/>
          </a:xfrm>
        </p:grpSpPr>
        <p:sp>
          <p:nvSpPr>
            <p:cNvPr name="Freeform 25" id="25"/>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9"/>
              <a:stretch>
                <a:fillRect l="-38888" t="0" r="-38888" b="0"/>
              </a:stretch>
            </a:blipFill>
          </p:spPr>
        </p:sp>
      </p:grpSp>
      <p:sp>
        <p:nvSpPr>
          <p:cNvPr name="TextBox 26" id="26"/>
          <p:cNvSpPr txBox="true"/>
          <p:nvPr/>
        </p:nvSpPr>
        <p:spPr>
          <a:xfrm rot="0">
            <a:off x="3915279" y="990600"/>
            <a:ext cx="13633500" cy="673608"/>
          </a:xfrm>
          <a:prstGeom prst="rect">
            <a:avLst/>
          </a:prstGeom>
        </p:spPr>
        <p:txBody>
          <a:bodyPr anchor="t" rtlCol="false" tIns="0" lIns="0" bIns="0" rIns="0">
            <a:spAutoFit/>
          </a:bodyPr>
          <a:lstStyle/>
          <a:p>
            <a:pPr algn="l">
              <a:lnSpc>
                <a:spcPts val="4536"/>
              </a:lnSpc>
            </a:pPr>
            <a:r>
              <a:rPr lang="en-US" b="true" sz="4200">
                <a:solidFill>
                  <a:srgbClr val="003A58"/>
                </a:solidFill>
                <a:latin typeface="Arial Bold"/>
                <a:ea typeface="Arial Bold"/>
                <a:cs typeface="Arial Bold"/>
                <a:sym typeface="Arial Bold"/>
              </a:rPr>
              <a:t>Tan Jian Xin (2401421)</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30000"/>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514852" y="3895922"/>
            <a:ext cx="3400425" cy="3371850"/>
          </a:xfrm>
          <a:custGeom>
            <a:avLst/>
            <a:gdLst/>
            <a:ahLst/>
            <a:cxnLst/>
            <a:rect r="r" b="b" t="t" l="l"/>
            <a:pathLst>
              <a:path h="3371850" w="3400425">
                <a:moveTo>
                  <a:pt x="0" y="0"/>
                </a:moveTo>
                <a:lnTo>
                  <a:pt x="3400425" y="0"/>
                </a:lnTo>
                <a:lnTo>
                  <a:pt x="3400425" y="3371850"/>
                </a:lnTo>
                <a:lnTo>
                  <a:pt x="0" y="3371850"/>
                </a:lnTo>
                <a:lnTo>
                  <a:pt x="0" y="0"/>
                </a:lnTo>
                <a:close/>
              </a:path>
            </a:pathLst>
          </a:custGeom>
          <a:blipFill>
            <a:blip r:embed="rId5"/>
            <a:stretch>
              <a:fillRect l="0" t="0" r="0" b="0"/>
            </a:stretch>
          </a:blipFill>
        </p:spPr>
      </p:sp>
      <p:grpSp>
        <p:nvGrpSpPr>
          <p:cNvPr name="Group 5" id="5"/>
          <p:cNvGrpSpPr/>
          <p:nvPr/>
        </p:nvGrpSpPr>
        <p:grpSpPr>
          <a:xfrm rot="0">
            <a:off x="14996160" y="0"/>
            <a:ext cx="3291840" cy="3291840"/>
            <a:chOff x="0" y="0"/>
            <a:chExt cx="6350000" cy="6350000"/>
          </a:xfrm>
        </p:grpSpPr>
        <p:sp>
          <p:nvSpPr>
            <p:cNvPr name="Freeform 6" id="6"/>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7" id="7"/>
          <p:cNvSpPr txBox="true"/>
          <p:nvPr/>
        </p:nvSpPr>
        <p:spPr>
          <a:xfrm rot="0">
            <a:off x="3915279" y="3804482"/>
            <a:ext cx="13633500" cy="3278505"/>
          </a:xfrm>
          <a:prstGeom prst="rect">
            <a:avLst/>
          </a:prstGeom>
        </p:spPr>
        <p:txBody>
          <a:bodyPr anchor="t" rtlCol="false" tIns="0" lIns="0" bIns="0" rIns="0">
            <a:spAutoFit/>
          </a:bodyPr>
          <a:lstStyle/>
          <a:p>
            <a:pPr algn="l" marL="765810" indent="-382905" lvl="1">
              <a:lnSpc>
                <a:spcPts val="6480"/>
              </a:lnSpc>
              <a:buFont typeface="Arial"/>
              <a:buChar char="•"/>
            </a:pPr>
            <a:r>
              <a:rPr lang="en-US" sz="3600">
                <a:solidFill>
                  <a:srgbClr val="003560"/>
                </a:solidFill>
                <a:latin typeface="Arial"/>
                <a:ea typeface="Arial"/>
                <a:cs typeface="Arial"/>
                <a:sym typeface="Arial"/>
              </a:rPr>
              <a:t>L</a:t>
            </a:r>
            <a:r>
              <a:rPr lang="en-US" sz="3600">
                <a:solidFill>
                  <a:srgbClr val="003560"/>
                </a:solidFill>
                <a:latin typeface="Arial"/>
                <a:ea typeface="Arial"/>
                <a:cs typeface="Arial"/>
                <a:sym typeface="Arial"/>
              </a:rPr>
              <a:t>ightweight and easy to use.</a:t>
            </a:r>
          </a:p>
          <a:p>
            <a:pPr algn="l" marL="765810" indent="-382905" lvl="1">
              <a:lnSpc>
                <a:spcPts val="6480"/>
              </a:lnSpc>
              <a:buFont typeface="Arial"/>
              <a:buChar char="•"/>
            </a:pPr>
            <a:r>
              <a:rPr lang="en-US" sz="3600">
                <a:solidFill>
                  <a:srgbClr val="003560"/>
                </a:solidFill>
                <a:latin typeface="Arial"/>
                <a:ea typeface="Arial"/>
                <a:cs typeface="Arial"/>
                <a:sym typeface="Arial"/>
              </a:rPr>
              <a:t>Many functions were readily available.</a:t>
            </a:r>
          </a:p>
          <a:p>
            <a:pPr algn="l" marL="765810" indent="-382905" lvl="1">
              <a:lnSpc>
                <a:spcPts val="6480"/>
              </a:lnSpc>
              <a:buFont typeface="Arial"/>
              <a:buChar char="•"/>
            </a:pPr>
            <a:r>
              <a:rPr lang="en-US" sz="3600">
                <a:solidFill>
                  <a:srgbClr val="003560"/>
                </a:solidFill>
                <a:latin typeface="Arial"/>
                <a:ea typeface="Arial"/>
                <a:cs typeface="Arial"/>
                <a:sym typeface="Arial"/>
              </a:rPr>
              <a:t>Documentation was comprehensive, installation was easy and utilisation was effortless.</a:t>
            </a:r>
          </a:p>
        </p:txBody>
      </p:sp>
      <p:sp>
        <p:nvSpPr>
          <p:cNvPr name="TextBox 8" id="8"/>
          <p:cNvSpPr txBox="true"/>
          <p:nvPr/>
        </p:nvSpPr>
        <p:spPr>
          <a:xfrm rot="0">
            <a:off x="3915279" y="990600"/>
            <a:ext cx="13633500" cy="673608"/>
          </a:xfrm>
          <a:prstGeom prst="rect">
            <a:avLst/>
          </a:prstGeom>
        </p:spPr>
        <p:txBody>
          <a:bodyPr anchor="t" rtlCol="false" tIns="0" lIns="0" bIns="0" rIns="0">
            <a:spAutoFit/>
          </a:bodyPr>
          <a:lstStyle/>
          <a:p>
            <a:pPr algn="l">
              <a:lnSpc>
                <a:spcPts val="4536"/>
              </a:lnSpc>
            </a:pPr>
            <a:r>
              <a:rPr lang="en-US" b="true" sz="4200">
                <a:solidFill>
                  <a:srgbClr val="003A58"/>
                </a:solidFill>
                <a:latin typeface="Arial Bold"/>
                <a:ea typeface="Arial Bold"/>
                <a:cs typeface="Arial Bold"/>
                <a:sym typeface="Arial Bold"/>
              </a:rPr>
              <a:t>GUI</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30000"/>
            </a:blip>
            <a:stretch>
              <a:fillRect l="0" t="0" r="0" b="0"/>
            </a:stretch>
          </a:blipFill>
        </p:spPr>
      </p:sp>
      <p:sp>
        <p:nvSpPr>
          <p:cNvPr name="TextBox 3" id="3"/>
          <p:cNvSpPr txBox="true"/>
          <p:nvPr/>
        </p:nvSpPr>
        <p:spPr>
          <a:xfrm rot="0">
            <a:off x="3915279" y="990600"/>
            <a:ext cx="13633500" cy="673608"/>
          </a:xfrm>
          <a:prstGeom prst="rect">
            <a:avLst/>
          </a:prstGeom>
        </p:spPr>
        <p:txBody>
          <a:bodyPr anchor="t" rtlCol="false" tIns="0" lIns="0" bIns="0" rIns="0">
            <a:spAutoFit/>
          </a:bodyPr>
          <a:lstStyle/>
          <a:p>
            <a:pPr algn="l">
              <a:lnSpc>
                <a:spcPts val="4536"/>
              </a:lnSpc>
            </a:pPr>
            <a:r>
              <a:rPr lang="en-US" b="true" sz="4200">
                <a:solidFill>
                  <a:srgbClr val="003A58"/>
                </a:solidFill>
                <a:latin typeface="Arial Bold"/>
                <a:ea typeface="Arial Bold"/>
                <a:cs typeface="Arial Bold"/>
                <a:sym typeface="Arial Bold"/>
              </a:rPr>
              <a:t>Game Structure - Main Menu</a:t>
            </a:r>
          </a:p>
        </p:txBody>
      </p:sp>
      <p:sp>
        <p:nvSpPr>
          <p:cNvPr name="Freeform 4" id="4"/>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5" id="5"/>
          <p:cNvSpPr txBox="true"/>
          <p:nvPr/>
        </p:nvSpPr>
        <p:spPr>
          <a:xfrm rot="0">
            <a:off x="3134617" y="3239387"/>
            <a:ext cx="6935070" cy="4794885"/>
          </a:xfrm>
          <a:prstGeom prst="rect">
            <a:avLst/>
          </a:prstGeom>
        </p:spPr>
        <p:txBody>
          <a:bodyPr anchor="t" rtlCol="false" tIns="0" lIns="0" bIns="0" rIns="0">
            <a:spAutoFit/>
          </a:bodyPr>
          <a:lstStyle/>
          <a:p>
            <a:pPr algn="l" marL="777243" indent="-388622" lvl="1">
              <a:lnSpc>
                <a:spcPts val="4140"/>
              </a:lnSpc>
              <a:buFont typeface="Arial"/>
              <a:buChar char="•"/>
            </a:pPr>
            <a:r>
              <a:rPr lang="en-US" sz="3600">
                <a:solidFill>
                  <a:srgbClr val="003A58"/>
                </a:solidFill>
                <a:latin typeface="Arial"/>
                <a:ea typeface="Arial"/>
                <a:cs typeface="Arial"/>
                <a:sym typeface="Arial"/>
              </a:rPr>
              <a:t>InitTitleWords()</a:t>
            </a:r>
          </a:p>
          <a:p>
            <a:pPr algn="l" marL="777243" indent="-388622" lvl="1">
              <a:lnSpc>
                <a:spcPts val="4140"/>
              </a:lnSpc>
              <a:buFont typeface="Arial"/>
              <a:buChar char="•"/>
            </a:pPr>
            <a:r>
              <a:rPr lang="en-US" sz="3600">
                <a:solidFill>
                  <a:srgbClr val="003A58"/>
                </a:solidFill>
                <a:latin typeface="Arial"/>
                <a:ea typeface="Arial"/>
                <a:cs typeface="Arial"/>
                <a:sym typeface="Arial"/>
              </a:rPr>
              <a:t>InitSymbols()</a:t>
            </a:r>
          </a:p>
          <a:p>
            <a:pPr algn="l" marL="777243" indent="-388622" lvl="1">
              <a:lnSpc>
                <a:spcPts val="4140"/>
              </a:lnSpc>
              <a:buFont typeface="Arial"/>
              <a:buChar char="•"/>
            </a:pPr>
            <a:r>
              <a:rPr lang="en-US" sz="3600">
                <a:solidFill>
                  <a:srgbClr val="003A58"/>
                </a:solidFill>
                <a:latin typeface="Arial"/>
                <a:ea typeface="Arial"/>
                <a:cs typeface="Arial"/>
                <a:sym typeface="Arial"/>
              </a:rPr>
              <a:t>UpdateTitleWords()</a:t>
            </a:r>
          </a:p>
          <a:p>
            <a:pPr algn="l" marL="777243" indent="-388622" lvl="1">
              <a:lnSpc>
                <a:spcPts val="4140"/>
              </a:lnSpc>
              <a:buFont typeface="Arial"/>
              <a:buChar char="•"/>
            </a:pPr>
            <a:r>
              <a:rPr lang="en-US" sz="3600">
                <a:solidFill>
                  <a:srgbClr val="003A58"/>
                </a:solidFill>
                <a:latin typeface="Arial"/>
                <a:ea typeface="Arial"/>
                <a:cs typeface="Arial"/>
                <a:sym typeface="Arial"/>
              </a:rPr>
              <a:t>UpdateSymbols()</a:t>
            </a:r>
          </a:p>
          <a:p>
            <a:pPr algn="l" marL="777243" indent="-388622" lvl="1">
              <a:lnSpc>
                <a:spcPts val="4140"/>
              </a:lnSpc>
              <a:buFont typeface="Arial"/>
              <a:buChar char="•"/>
            </a:pPr>
            <a:r>
              <a:rPr lang="en-US" sz="3600">
                <a:solidFill>
                  <a:srgbClr val="003A58"/>
                </a:solidFill>
                <a:latin typeface="Arial"/>
                <a:ea typeface="Arial"/>
                <a:cs typeface="Arial"/>
                <a:sym typeface="Arial"/>
              </a:rPr>
              <a:t>DrawMenu()</a:t>
            </a:r>
          </a:p>
          <a:p>
            <a:pPr algn="l" marL="777243" indent="-388622" lvl="1">
              <a:lnSpc>
                <a:spcPts val="4140"/>
              </a:lnSpc>
              <a:buFont typeface="Arial"/>
              <a:buChar char="•"/>
            </a:pPr>
            <a:r>
              <a:rPr lang="en-US" sz="3600">
                <a:solidFill>
                  <a:srgbClr val="003A58"/>
                </a:solidFill>
                <a:latin typeface="Arial"/>
                <a:ea typeface="Arial"/>
                <a:cs typeface="Arial"/>
                <a:sym typeface="Arial"/>
              </a:rPr>
              <a:t>DrawButton()</a:t>
            </a:r>
          </a:p>
          <a:p>
            <a:pPr algn="l" marL="777243" indent="-388622" lvl="1">
              <a:lnSpc>
                <a:spcPts val="4140"/>
              </a:lnSpc>
              <a:buFont typeface="Arial"/>
              <a:buChar char="•"/>
            </a:pPr>
            <a:r>
              <a:rPr lang="en-US" sz="3600">
                <a:solidFill>
                  <a:srgbClr val="003A58"/>
                </a:solidFill>
                <a:latin typeface="Arial"/>
                <a:ea typeface="Arial"/>
                <a:cs typeface="Arial"/>
                <a:sym typeface="Arial"/>
              </a:rPr>
              <a:t>DrawTitleWords()</a:t>
            </a:r>
          </a:p>
          <a:p>
            <a:pPr algn="l" marL="777243" indent="-388622" lvl="1">
              <a:lnSpc>
                <a:spcPts val="4140"/>
              </a:lnSpc>
              <a:buFont typeface="Arial"/>
              <a:buChar char="•"/>
            </a:pPr>
            <a:r>
              <a:rPr lang="en-US" sz="3600">
                <a:solidFill>
                  <a:srgbClr val="003A58"/>
                </a:solidFill>
                <a:latin typeface="Arial"/>
                <a:ea typeface="Arial"/>
                <a:cs typeface="Arial"/>
                <a:sym typeface="Arial"/>
              </a:rPr>
              <a:t>DrawSymbols()</a:t>
            </a:r>
          </a:p>
          <a:p>
            <a:pPr algn="l" marL="777243" indent="-388622" lvl="1">
              <a:lnSpc>
                <a:spcPts val="4140"/>
              </a:lnSpc>
              <a:buFont typeface="Arial"/>
              <a:buChar char="•"/>
            </a:pPr>
            <a:r>
              <a:rPr lang="en-US" sz="3600">
                <a:solidFill>
                  <a:srgbClr val="003A58"/>
                </a:solidFill>
                <a:latin typeface="Arial"/>
                <a:ea typeface="Arial"/>
                <a:cs typeface="Arial"/>
                <a:sym typeface="Arial"/>
              </a:rPr>
              <a:t>Sound Effects</a:t>
            </a:r>
          </a:p>
        </p:txBody>
      </p:sp>
      <p:sp>
        <p:nvSpPr>
          <p:cNvPr name="Freeform 6" id="6"/>
          <p:cNvSpPr/>
          <p:nvPr/>
        </p:nvSpPr>
        <p:spPr>
          <a:xfrm flipH="false" flipV="false" rot="0">
            <a:off x="10349112" y="3296537"/>
            <a:ext cx="4503860" cy="4423476"/>
          </a:xfrm>
          <a:custGeom>
            <a:avLst/>
            <a:gdLst/>
            <a:ahLst/>
            <a:cxnLst/>
            <a:rect r="r" b="b" t="t" l="l"/>
            <a:pathLst>
              <a:path h="4423476" w="4503860">
                <a:moveTo>
                  <a:pt x="0" y="0"/>
                </a:moveTo>
                <a:lnTo>
                  <a:pt x="4503860" y="0"/>
                </a:lnTo>
                <a:lnTo>
                  <a:pt x="4503860" y="4423476"/>
                </a:lnTo>
                <a:lnTo>
                  <a:pt x="0" y="4423476"/>
                </a:lnTo>
                <a:lnTo>
                  <a:pt x="0" y="0"/>
                </a:lnTo>
                <a:close/>
              </a:path>
            </a:pathLst>
          </a:custGeom>
          <a:blipFill>
            <a:blip r:embed="rId5"/>
            <a:stretch>
              <a:fillRect l="0" t="-2278" r="0" b="-473"/>
            </a:stretch>
          </a:blipFill>
        </p:spPr>
      </p:sp>
      <p:grpSp>
        <p:nvGrpSpPr>
          <p:cNvPr name="Group 7" id="7"/>
          <p:cNvGrpSpPr/>
          <p:nvPr/>
        </p:nvGrpSpPr>
        <p:grpSpPr>
          <a:xfrm rot="0">
            <a:off x="14996160" y="0"/>
            <a:ext cx="3291840" cy="3291840"/>
            <a:chOff x="0" y="0"/>
            <a:chExt cx="6350000" cy="6350000"/>
          </a:xfrm>
        </p:grpSpPr>
        <p:sp>
          <p:nvSpPr>
            <p:cNvPr name="Freeform 8" id="8"/>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30000"/>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10567448" y="4252608"/>
            <a:ext cx="2825594" cy="2825594"/>
          </a:xfrm>
          <a:custGeom>
            <a:avLst/>
            <a:gdLst/>
            <a:ahLst/>
            <a:cxnLst/>
            <a:rect r="r" b="b" t="t" l="l"/>
            <a:pathLst>
              <a:path h="2825594" w="2825594">
                <a:moveTo>
                  <a:pt x="0" y="0"/>
                </a:moveTo>
                <a:lnTo>
                  <a:pt x="2825593" y="0"/>
                </a:lnTo>
                <a:lnTo>
                  <a:pt x="2825593" y="2825593"/>
                </a:lnTo>
                <a:lnTo>
                  <a:pt x="0" y="2825593"/>
                </a:lnTo>
                <a:lnTo>
                  <a:pt x="0" y="0"/>
                </a:lnTo>
                <a:close/>
              </a:path>
            </a:pathLst>
          </a:custGeom>
          <a:blipFill>
            <a:blip r:embed="rId5"/>
            <a:stretch>
              <a:fillRect l="0" t="0" r="0" b="0"/>
            </a:stretch>
          </a:blipFill>
        </p:spPr>
      </p:sp>
      <p:sp>
        <p:nvSpPr>
          <p:cNvPr name="Freeform 5" id="5"/>
          <p:cNvSpPr/>
          <p:nvPr/>
        </p:nvSpPr>
        <p:spPr>
          <a:xfrm flipH="false" flipV="false" rot="0">
            <a:off x="13864371" y="4252608"/>
            <a:ext cx="2830327" cy="2825594"/>
          </a:xfrm>
          <a:custGeom>
            <a:avLst/>
            <a:gdLst/>
            <a:ahLst/>
            <a:cxnLst/>
            <a:rect r="r" b="b" t="t" l="l"/>
            <a:pathLst>
              <a:path h="2825594" w="2830327">
                <a:moveTo>
                  <a:pt x="0" y="0"/>
                </a:moveTo>
                <a:lnTo>
                  <a:pt x="2830327" y="0"/>
                </a:lnTo>
                <a:lnTo>
                  <a:pt x="2830327" y="2825593"/>
                </a:lnTo>
                <a:lnTo>
                  <a:pt x="0" y="2825593"/>
                </a:lnTo>
                <a:lnTo>
                  <a:pt x="0" y="0"/>
                </a:lnTo>
                <a:close/>
              </a:path>
            </a:pathLst>
          </a:custGeom>
          <a:blipFill>
            <a:blip r:embed="rId6"/>
            <a:stretch>
              <a:fillRect l="0" t="0" r="0" b="0"/>
            </a:stretch>
          </a:blipFill>
        </p:spPr>
      </p:sp>
      <p:grpSp>
        <p:nvGrpSpPr>
          <p:cNvPr name="Group 6" id="6"/>
          <p:cNvGrpSpPr/>
          <p:nvPr/>
        </p:nvGrpSpPr>
        <p:grpSpPr>
          <a:xfrm rot="0">
            <a:off x="14996160" y="0"/>
            <a:ext cx="3291840" cy="3291840"/>
            <a:chOff x="0" y="0"/>
            <a:chExt cx="6350000" cy="6350000"/>
          </a:xfrm>
        </p:grpSpPr>
        <p:sp>
          <p:nvSpPr>
            <p:cNvPr name="Freeform 7" id="7"/>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7"/>
              <a:stretch>
                <a:fillRect l="-38888" t="0" r="-38888" b="0"/>
              </a:stretch>
            </a:blipFill>
          </p:spPr>
        </p:sp>
      </p:grpSp>
      <p:sp>
        <p:nvSpPr>
          <p:cNvPr name="TextBox 8" id="8"/>
          <p:cNvSpPr txBox="true"/>
          <p:nvPr/>
        </p:nvSpPr>
        <p:spPr>
          <a:xfrm rot="0">
            <a:off x="3915279" y="990600"/>
            <a:ext cx="13633500" cy="673608"/>
          </a:xfrm>
          <a:prstGeom prst="rect">
            <a:avLst/>
          </a:prstGeom>
        </p:spPr>
        <p:txBody>
          <a:bodyPr anchor="t" rtlCol="false" tIns="0" lIns="0" bIns="0" rIns="0">
            <a:spAutoFit/>
          </a:bodyPr>
          <a:lstStyle/>
          <a:p>
            <a:pPr algn="l">
              <a:lnSpc>
                <a:spcPts val="4536"/>
              </a:lnSpc>
            </a:pPr>
            <a:r>
              <a:rPr lang="en-US" b="true" sz="4200">
                <a:solidFill>
                  <a:srgbClr val="003A58"/>
                </a:solidFill>
                <a:latin typeface="Arial Bold"/>
                <a:ea typeface="Arial Bold"/>
                <a:cs typeface="Arial Bold"/>
                <a:sym typeface="Arial Bold"/>
              </a:rPr>
              <a:t>Game Structure - Game Interface</a:t>
            </a:r>
          </a:p>
        </p:txBody>
      </p:sp>
      <p:sp>
        <p:nvSpPr>
          <p:cNvPr name="TextBox 9" id="9"/>
          <p:cNvSpPr txBox="true"/>
          <p:nvPr/>
        </p:nvSpPr>
        <p:spPr>
          <a:xfrm rot="0">
            <a:off x="3161048" y="4152072"/>
            <a:ext cx="6935070" cy="2998089"/>
          </a:xfrm>
          <a:prstGeom prst="rect">
            <a:avLst/>
          </a:prstGeom>
        </p:spPr>
        <p:txBody>
          <a:bodyPr anchor="t" rtlCol="false" tIns="0" lIns="0" bIns="0" rIns="0">
            <a:spAutoFit/>
          </a:bodyPr>
          <a:lstStyle/>
          <a:p>
            <a:pPr algn="l" marL="777243" indent="-388622" lvl="1">
              <a:lnSpc>
                <a:spcPts val="3888"/>
              </a:lnSpc>
              <a:buFont typeface="Arial"/>
              <a:buChar char="•"/>
            </a:pPr>
            <a:r>
              <a:rPr lang="en-US" sz="3600">
                <a:solidFill>
                  <a:srgbClr val="003A58"/>
                </a:solidFill>
                <a:latin typeface="Arial"/>
                <a:ea typeface="Arial"/>
                <a:cs typeface="Arial"/>
                <a:sym typeface="Arial"/>
              </a:rPr>
              <a:t>InitGame()</a:t>
            </a:r>
          </a:p>
          <a:p>
            <a:pPr algn="l" marL="777243" indent="-388622" lvl="1">
              <a:lnSpc>
                <a:spcPts val="3888"/>
              </a:lnSpc>
              <a:buFont typeface="Arial"/>
              <a:buChar char="•"/>
            </a:pPr>
            <a:r>
              <a:rPr lang="en-US" sz="3600">
                <a:solidFill>
                  <a:srgbClr val="003A58"/>
                </a:solidFill>
                <a:latin typeface="Arial"/>
                <a:ea typeface="Arial"/>
                <a:cs typeface="Arial"/>
                <a:sym typeface="Arial"/>
              </a:rPr>
              <a:t>DrawGame()</a:t>
            </a:r>
          </a:p>
          <a:p>
            <a:pPr algn="l" marL="777243" indent="-388622" lvl="1">
              <a:lnSpc>
                <a:spcPts val="3888"/>
              </a:lnSpc>
              <a:buFont typeface="Arial"/>
              <a:buChar char="•"/>
            </a:pPr>
            <a:r>
              <a:rPr lang="en-US" sz="3600">
                <a:solidFill>
                  <a:srgbClr val="003A58"/>
                </a:solidFill>
                <a:latin typeface="Arial"/>
                <a:ea typeface="Arial"/>
                <a:cs typeface="Arial"/>
                <a:sym typeface="Arial"/>
              </a:rPr>
              <a:t>UpdateGame()</a:t>
            </a:r>
          </a:p>
          <a:p>
            <a:pPr algn="l" marL="777243" indent="-388622" lvl="1">
              <a:lnSpc>
                <a:spcPts val="3888"/>
              </a:lnSpc>
              <a:buFont typeface="Arial"/>
              <a:buChar char="•"/>
            </a:pPr>
            <a:r>
              <a:rPr lang="en-US" sz="3600">
                <a:solidFill>
                  <a:srgbClr val="003A58"/>
                </a:solidFill>
                <a:latin typeface="Arial"/>
                <a:ea typeface="Arial"/>
                <a:cs typeface="Arial"/>
                <a:sym typeface="Arial"/>
              </a:rPr>
              <a:t>UpdateGameOver()</a:t>
            </a:r>
          </a:p>
          <a:p>
            <a:pPr algn="l" marL="777243" indent="-388622" lvl="1">
              <a:lnSpc>
                <a:spcPts val="3888"/>
              </a:lnSpc>
              <a:buFont typeface="Arial"/>
              <a:buChar char="•"/>
            </a:pPr>
            <a:r>
              <a:rPr lang="en-US" sz="3600">
                <a:solidFill>
                  <a:srgbClr val="003A58"/>
                </a:solidFill>
                <a:latin typeface="Arial"/>
                <a:ea typeface="Arial"/>
                <a:cs typeface="Arial"/>
                <a:sym typeface="Arial"/>
              </a:rPr>
              <a:t>HandleButtonHover()</a:t>
            </a:r>
          </a:p>
          <a:p>
            <a:pPr algn="l" marL="777243" indent="-388622" lvl="1">
              <a:lnSpc>
                <a:spcPts val="3888"/>
              </a:lnSpc>
              <a:buFont typeface="Arial"/>
              <a:buChar char="•"/>
            </a:pPr>
            <a:r>
              <a:rPr lang="en-US" sz="3600">
                <a:solidFill>
                  <a:srgbClr val="003A58"/>
                </a:solidFill>
                <a:latin typeface="Arial"/>
                <a:ea typeface="Arial"/>
                <a:cs typeface="Arial"/>
                <a:sym typeface="Arial"/>
              </a:rPr>
              <a:t>RandomizeStartingPlayer()</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DAGXRfG91zw</dc:identifier>
  <dcterms:modified xsi:type="dcterms:W3CDTF">2011-08-01T06:04:30Z</dcterms:modified>
  <cp:revision>1</cp:revision>
  <dc:title>CSC1103_GRP8_Mini_Project_2024_Slides</dc:title>
</cp:coreProperties>
</file>